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5"/>
  </p:sldMasterIdLst>
  <p:notesMasterIdLst>
    <p:notesMasterId r:id="rId35"/>
  </p:notesMasterIdLst>
  <p:handoutMasterIdLst>
    <p:handoutMasterId r:id="rId36"/>
  </p:handoutMasterIdLst>
  <p:sldIdLst>
    <p:sldId id="907" r:id="rId6"/>
    <p:sldId id="833" r:id="rId7"/>
    <p:sldId id="950" r:id="rId8"/>
    <p:sldId id="345" r:id="rId9"/>
    <p:sldId id="348" r:id="rId10"/>
    <p:sldId id="956" r:id="rId11"/>
    <p:sldId id="957" r:id="rId12"/>
    <p:sldId id="341" r:id="rId13"/>
    <p:sldId id="351" r:id="rId14"/>
    <p:sldId id="352" r:id="rId15"/>
    <p:sldId id="361" r:id="rId16"/>
    <p:sldId id="962" r:id="rId17"/>
    <p:sldId id="952" r:id="rId18"/>
    <p:sldId id="937" r:id="rId19"/>
    <p:sldId id="353" r:id="rId20"/>
    <p:sldId id="343" r:id="rId21"/>
    <p:sldId id="959" r:id="rId22"/>
    <p:sldId id="354" r:id="rId23"/>
    <p:sldId id="359" r:id="rId24"/>
    <p:sldId id="358" r:id="rId25"/>
    <p:sldId id="953" r:id="rId26"/>
    <p:sldId id="350" r:id="rId27"/>
    <p:sldId id="954" r:id="rId28"/>
    <p:sldId id="961" r:id="rId29"/>
    <p:sldId id="955" r:id="rId30"/>
    <p:sldId id="356" r:id="rId31"/>
    <p:sldId id="958" r:id="rId32"/>
    <p:sldId id="960" r:id="rId33"/>
    <p:sldId id="923" r:id="rId34"/>
  </p:sldIdLst>
  <p:sldSz cx="12192000" cy="6858000"/>
  <p:notesSz cx="6858000" cy="9144000"/>
  <p:custDataLst>
    <p:tags r:id="rId37"/>
  </p:custDataLst>
  <p:defaultTextStyle>
    <a:defPPr>
      <a:defRPr lang="de-DE"/>
    </a:defPPr>
    <a:lvl1pPr marL="0" indent="0" algn="l" defTabSz="914400" rtl="0" eaLnBrk="1" latinLnBrk="0" hangingPunct="1">
      <a:lnSpc>
        <a:spcPct val="109000"/>
      </a:lnSpc>
      <a:spcBef>
        <a:spcPts val="0"/>
      </a:spcBef>
      <a:buFont typeface="+mj-lt"/>
      <a:buNone/>
      <a:defRPr sz="2000" b="0" kern="1200" spc="-10" baseline="0">
        <a:solidFill>
          <a:schemeClr val="tx1"/>
        </a:solidFill>
        <a:latin typeface="+mn-lt"/>
        <a:ea typeface="+mn-ea"/>
        <a:cs typeface="+mn-cs"/>
      </a:defRPr>
    </a:lvl1pPr>
    <a:lvl2pPr marL="198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2pPr>
    <a:lvl3pPr marL="396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3pPr>
    <a:lvl4pPr marL="594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4pPr>
    <a:lvl5pPr marL="792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232" userDrawn="1">
          <p15:clr>
            <a:srgbClr val="A4A3A4"/>
          </p15:clr>
        </p15:guide>
        <p15:guide id="8" orient="horz" pos="4042" userDrawn="1">
          <p15:clr>
            <a:srgbClr val="A4A3A4"/>
          </p15:clr>
        </p15:guide>
        <p15:guide id="10" orient="horz" pos="1253" userDrawn="1">
          <p15:clr>
            <a:srgbClr val="A4A3A4"/>
          </p15:clr>
        </p15:guide>
        <p15:guide id="19" pos="5155" userDrawn="1">
          <p15:clr>
            <a:srgbClr val="A4A3A4"/>
          </p15:clr>
        </p15:guide>
        <p15:guide id="20" pos="6380" userDrawn="1">
          <p15:clr>
            <a:srgbClr val="A4A3A4"/>
          </p15:clr>
        </p15:guide>
        <p15:guide id="21" pos="6199" userDrawn="1">
          <p15:clr>
            <a:srgbClr val="A4A3A4"/>
          </p15:clr>
        </p15:guide>
        <p15:guide id="22" pos="2706" userDrawn="1">
          <p15:clr>
            <a:srgbClr val="A4A3A4"/>
          </p15:clr>
        </p15:guide>
        <p15:guide id="24" pos="4974" userDrawn="1">
          <p15:clr>
            <a:srgbClr val="A4A3A4"/>
          </p15:clr>
        </p15:guide>
        <p15:guide id="29" pos="1300" userDrawn="1">
          <p15:clr>
            <a:srgbClr val="A4A3A4"/>
          </p15:clr>
        </p15:guide>
        <p15:guide id="30" pos="2525" userDrawn="1">
          <p15:clr>
            <a:srgbClr val="A4A3A4"/>
          </p15:clr>
        </p15:guide>
        <p15:guide id="38" pos="1481" userDrawn="1">
          <p15:clr>
            <a:srgbClr val="A4A3A4"/>
          </p15:clr>
        </p15:guide>
        <p15:guide id="39" orient="horz" pos="1026" userDrawn="1">
          <p15:clr>
            <a:srgbClr val="A4A3A4"/>
          </p15:clr>
        </p15:guide>
        <p15:guide id="40" pos="257" userDrawn="1">
          <p15:clr>
            <a:srgbClr val="A4A3A4"/>
          </p15:clr>
        </p15:guide>
        <p15:guide id="41" pos="7423" userDrawn="1">
          <p15:clr>
            <a:srgbClr val="A4A3A4"/>
          </p15:clr>
        </p15:guide>
        <p15:guide id="42" orient="horz" pos="2092" userDrawn="1">
          <p15:clr>
            <a:srgbClr val="A4A3A4"/>
          </p15:clr>
        </p15:guide>
        <p15:guide id="43" orient="horz" pos="2228" userDrawn="1">
          <p15:clr>
            <a:srgbClr val="A4A3A4"/>
          </p15:clr>
        </p15:guide>
        <p15:guide id="44" orient="horz" pos="3067" userDrawn="1">
          <p15:clr>
            <a:srgbClr val="A4A3A4"/>
          </p15:clr>
        </p15:guide>
        <p15:guide id="45" orient="horz" pos="3203" userDrawn="1">
          <p15:clr>
            <a:srgbClr val="A4A3A4"/>
          </p15:clr>
        </p15:guide>
        <p15:guide id="46" pos="3749" userDrawn="1">
          <p15:clr>
            <a:srgbClr val="A4A3A4"/>
          </p15:clr>
        </p15:guide>
        <p15:guide id="49" pos="393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0207FF-A2E7-0E2F-0E07-2D5FDFCC0E50}" name="Amstutz Daniel, LS34.2" initials="ADL" userId="S::daniel.amstutz.1@post.ch::b57b8c67-3a8f-481b-9047-b15c2ecb9ee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A257D"/>
    <a:srgbClr val="F7BE4B"/>
    <a:srgbClr val="F8C764"/>
    <a:srgbClr val="F8C256"/>
    <a:srgbClr val="0076A8"/>
    <a:srgbClr val="FF9393"/>
    <a:srgbClr val="E6E6E6"/>
    <a:srgbClr val="FFBDBD"/>
    <a:srgbClr val="3392C2"/>
    <a:srgbClr val="003D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20E951-F767-40FB-8981-BDCADE0C3650}">
  <a:tblStyle styleId="{CA20E951-F767-40FB-8981-BDCADE0C3650}" styleName="Post">
    <a:wholeTbl>
      <a:tcTxStyle>
        <a:fontRef idx="minor">
          <a:prstClr val="black"/>
        </a:fontRef>
        <a:schemeClr val="dk1"/>
      </a:tcTxStyle>
      <a:tcStyle>
        <a:tcBdr>
          <a:left>
            <a:ln>
              <a:noFill/>
            </a:ln>
          </a:left>
          <a:right>
            <a:ln>
              <a:noFill/>
            </a:ln>
          </a:right>
          <a:top>
            <a:ln>
              <a:noFill/>
            </a:ln>
          </a:top>
          <a:bottom>
            <a:ln w="9525" cmpd="sng">
              <a:solidFill>
                <a:schemeClr val="dk1"/>
              </a:solidFill>
            </a:ln>
          </a:bottom>
          <a:insideH>
            <a:ln w="4233" cmpd="sng">
              <a:solidFill>
                <a:schemeClr val="accent5"/>
              </a:solidFill>
            </a:ln>
          </a:insideH>
          <a:insideV>
            <a:ln>
              <a:noFill/>
            </a:ln>
          </a:insideV>
        </a:tcBdr>
        <a:fill>
          <a:noFill/>
        </a:fill>
      </a:tcStyle>
    </a:wholeTbl>
    <a:band1H>
      <a:tcTxStyle>
        <a:schemeClr val="dk1"/>
      </a:tcTxStyle>
      <a:tcStyle>
        <a:tcBdr/>
        <a:fill>
          <a:noFill/>
        </a:fill>
      </a:tcStyle>
    </a:band1H>
    <a:band2H>
      <a:tcTxStyle>
        <a:schemeClr val="dk1"/>
      </a:tcTxStyle>
      <a:tcStyle>
        <a:tcBdr/>
        <a:fill>
          <a:noFill/>
        </a:fill>
      </a:tcStyle>
    </a:band2H>
    <a:band1V>
      <a:tcTxStyle>
        <a:schemeClr val="dk1"/>
      </a:tcTxStyle>
      <a:tcStyle>
        <a:tcBdr/>
        <a:fill>
          <a:noFill/>
        </a:fill>
      </a:tcStyle>
    </a:band1V>
    <a:band2V>
      <a:tcTxStyle>
        <a:schemeClr val="dk1"/>
      </a:tcTxStyle>
      <a:tcStyle>
        <a:tcBdr/>
        <a:fill>
          <a:noFill/>
        </a:fill>
      </a:tcStyle>
    </a:band2V>
    <a:lastCol>
      <a:tcTxStyle>
        <a:fontRef idx="major"/>
        <a:schemeClr val="dk1"/>
      </a:tcTxStyle>
      <a:tcStyle>
        <a:tcBdr/>
        <a:fill>
          <a:noFill/>
        </a:fill>
      </a:tcStyle>
    </a:lastCol>
    <a:firstCol>
      <a:tcTxStyle>
        <a:fontRef idx="major"/>
        <a:schemeClr val="dk1"/>
      </a:tcTxStyle>
      <a:tcStyle>
        <a:tcBdr/>
        <a:fill>
          <a:noFill/>
        </a:fill>
      </a:tcStyle>
    </a:firstCol>
    <a:lastRow>
      <a:tcTxStyle>
        <a:fontRef idx="major"/>
        <a:schemeClr val="dk1"/>
      </a:tcTxStyle>
      <a:tcStyle>
        <a:tcBdr>
          <a:top>
            <a:ln w="4233" cmpd="sng">
              <a:solidFill>
                <a:schemeClr val="accent5"/>
              </a:solidFill>
            </a:ln>
          </a:top>
          <a:bottom>
            <a:ln w="9525" cmpd="sng">
              <a:solidFill>
                <a:schemeClr val="dk1"/>
              </a:solidFill>
            </a:ln>
          </a:bottom>
        </a:tcBdr>
        <a:fill>
          <a:noFill/>
        </a:fill>
      </a:tcStyle>
    </a:lastRow>
    <a:firstRow>
      <a:tcTxStyle>
        <a:fontRef idx="major"/>
        <a:schemeClr val="dk1"/>
      </a:tcTxStyle>
      <a:tcStyle>
        <a:tcBdr>
          <a:top>
            <a:ln>
              <a:noFill/>
            </a:ln>
          </a:top>
          <a:bottom>
            <a:ln w="9525" cmpd="sng">
              <a:solidFill>
                <a:schemeClr val="dk1"/>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32"/>
        <p:guide orient="horz" pos="4042"/>
        <p:guide orient="horz" pos="1253"/>
        <p:guide pos="5155"/>
        <p:guide pos="6380"/>
        <p:guide pos="6199"/>
        <p:guide pos="2706"/>
        <p:guide pos="4974"/>
        <p:guide pos="1300"/>
        <p:guide pos="2525"/>
        <p:guide pos="1481"/>
        <p:guide orient="horz" pos="1026"/>
        <p:guide pos="257"/>
        <p:guide pos="7423"/>
        <p:guide orient="horz" pos="2092"/>
        <p:guide orient="horz" pos="2228"/>
        <p:guide orient="horz" pos="3067"/>
        <p:guide orient="horz" pos="3203"/>
        <p:guide pos="3749"/>
        <p:guide pos="3931"/>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76672" y="229395"/>
            <a:ext cx="4320480" cy="310159"/>
          </a:xfrm>
          <a:prstGeom prst="rect">
            <a:avLst/>
          </a:prstGeom>
        </p:spPr>
        <p:txBody>
          <a:bodyPr vert="horz" lIns="0" tIns="0" rIns="0" bIns="0" rtlCol="0"/>
          <a:lstStyle>
            <a:lvl1pPr algn="l">
              <a:defRPr sz="1200"/>
            </a:lvl1pPr>
          </a:lstStyle>
          <a:p>
            <a:r>
              <a:rPr lang="de-CH" sz="900"/>
              <a:t>Kopfzeilentext</a:t>
            </a:r>
          </a:p>
        </p:txBody>
      </p:sp>
      <p:sp>
        <p:nvSpPr>
          <p:cNvPr id="3" name="Datumsplatzhalter 2"/>
          <p:cNvSpPr>
            <a:spLocks noGrp="1"/>
          </p:cNvSpPr>
          <p:nvPr>
            <p:ph type="dt" sz="quarter" idx="1"/>
          </p:nvPr>
        </p:nvSpPr>
        <p:spPr>
          <a:xfrm>
            <a:off x="5137720" y="229395"/>
            <a:ext cx="1243608" cy="310159"/>
          </a:xfrm>
          <a:prstGeom prst="rect">
            <a:avLst/>
          </a:prstGeom>
        </p:spPr>
        <p:txBody>
          <a:bodyPr vert="horz" lIns="0" tIns="0" rIns="0" bIns="0" rtlCol="0"/>
          <a:lstStyle>
            <a:lvl1pPr algn="r">
              <a:defRPr sz="1200"/>
            </a:lvl1pPr>
          </a:lstStyle>
          <a:p>
            <a:fld id="{EEC665CA-D682-48EC-95D2-126FD6449D65}" type="datetime1">
              <a:rPr lang="de-CH" sz="900" smtClean="0"/>
              <a:t>13.12.2025</a:t>
            </a:fld>
            <a:endParaRPr lang="de-CH" sz="900"/>
          </a:p>
        </p:txBody>
      </p:sp>
      <p:sp>
        <p:nvSpPr>
          <p:cNvPr id="4" name="Fußzeilenplatzhalter 3"/>
          <p:cNvSpPr>
            <a:spLocks noGrp="1"/>
          </p:cNvSpPr>
          <p:nvPr>
            <p:ph type="ftr" sz="quarter" idx="2"/>
          </p:nvPr>
        </p:nvSpPr>
        <p:spPr>
          <a:xfrm>
            <a:off x="476672" y="8489144"/>
            <a:ext cx="4320480" cy="331331"/>
          </a:xfrm>
          <a:prstGeom prst="rect">
            <a:avLst/>
          </a:prstGeom>
        </p:spPr>
        <p:txBody>
          <a:bodyPr vert="horz" lIns="0" tIns="0" rIns="0" bIns="0" rtlCol="0" anchor="b"/>
          <a:lstStyle>
            <a:lvl1pPr algn="l">
              <a:defRPr sz="1200"/>
            </a:lvl1pPr>
          </a:lstStyle>
          <a:p>
            <a:r>
              <a:rPr lang="de-CH" sz="900"/>
              <a:t>Fusszeilentext</a:t>
            </a:r>
          </a:p>
        </p:txBody>
      </p:sp>
      <p:sp>
        <p:nvSpPr>
          <p:cNvPr id="5" name="Foliennummernplatzhalter 4"/>
          <p:cNvSpPr>
            <a:spLocks noGrp="1"/>
          </p:cNvSpPr>
          <p:nvPr>
            <p:ph type="sldNum" sz="quarter" idx="3"/>
          </p:nvPr>
        </p:nvSpPr>
        <p:spPr>
          <a:xfrm>
            <a:off x="5137720" y="8489146"/>
            <a:ext cx="1243608" cy="331329"/>
          </a:xfrm>
          <a:prstGeom prst="rect">
            <a:avLst/>
          </a:prstGeom>
        </p:spPr>
        <p:txBody>
          <a:bodyPr vert="horz" lIns="0" tIns="0" rIns="0" bIns="0" rtlCol="0" anchor="b"/>
          <a:lstStyle>
            <a:lvl1pPr algn="r">
              <a:defRPr sz="1200"/>
            </a:lvl1pPr>
          </a:lstStyle>
          <a:p>
            <a:fld id="{2CEDAA2C-602C-494B-9BFF-F0D7FF14E319}" type="slidenum">
              <a:rPr lang="de-CH" sz="900" smtClean="0"/>
              <a:t>‹#›</a:t>
            </a:fld>
            <a:endParaRPr lang="de-CH" sz="900"/>
          </a:p>
        </p:txBody>
      </p:sp>
    </p:spTree>
    <p:extLst>
      <p:ext uri="{BB962C8B-B14F-4D97-AF65-F5344CB8AC3E}">
        <p14:creationId xmlns:p14="http://schemas.microsoft.com/office/powerpoint/2010/main" val="1625002673"/>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Folienbildplatzhalter 11"/>
          <p:cNvSpPr>
            <a:spLocks noGrp="1" noRot="1" noChangeAspect="1"/>
          </p:cNvSpPr>
          <p:nvPr>
            <p:ph type="sldImg" idx="2"/>
          </p:nvPr>
        </p:nvSpPr>
        <p:spPr>
          <a:xfrm>
            <a:off x="764704" y="899592"/>
            <a:ext cx="5560412" cy="3127732"/>
          </a:xfrm>
          <a:prstGeom prst="rect">
            <a:avLst/>
          </a:prstGeom>
          <a:noFill/>
          <a:ln w="3175">
            <a:solidFill>
              <a:prstClr val="black"/>
            </a:solidFill>
          </a:ln>
        </p:spPr>
        <p:txBody>
          <a:bodyPr vert="horz" lIns="91440" tIns="45720" rIns="91440" bIns="45720" rtlCol="0" anchor="ctr"/>
          <a:lstStyle/>
          <a:p>
            <a:endParaRPr lang="de-CH"/>
          </a:p>
        </p:txBody>
      </p:sp>
      <p:sp>
        <p:nvSpPr>
          <p:cNvPr id="14" name="Fußzeilenplatzhalter 13"/>
          <p:cNvSpPr>
            <a:spLocks noGrp="1"/>
          </p:cNvSpPr>
          <p:nvPr>
            <p:ph type="ftr" sz="quarter" idx="4"/>
          </p:nvPr>
        </p:nvSpPr>
        <p:spPr>
          <a:xfrm>
            <a:off x="775244" y="8712000"/>
            <a:ext cx="2230428" cy="179512"/>
          </a:xfrm>
          <a:prstGeom prst="rect">
            <a:avLst/>
          </a:prstGeom>
        </p:spPr>
        <p:txBody>
          <a:bodyPr vert="horz" lIns="0" tIns="0" rIns="0" bIns="0" rtlCol="0" anchor="t"/>
          <a:lstStyle>
            <a:lvl1pPr algn="l">
              <a:defRPr sz="900"/>
            </a:lvl1pPr>
          </a:lstStyle>
          <a:p>
            <a:r>
              <a:rPr lang="de-CH"/>
              <a:t>Fusszeilentext</a:t>
            </a:r>
          </a:p>
        </p:txBody>
      </p:sp>
      <p:sp>
        <p:nvSpPr>
          <p:cNvPr id="15" name="Foliennummernplatzhalter 14"/>
          <p:cNvSpPr>
            <a:spLocks noGrp="1"/>
          </p:cNvSpPr>
          <p:nvPr>
            <p:ph type="sldNum" sz="quarter" idx="5"/>
          </p:nvPr>
        </p:nvSpPr>
        <p:spPr>
          <a:xfrm>
            <a:off x="5462663" y="8712000"/>
            <a:ext cx="871173" cy="179512"/>
          </a:xfrm>
          <a:prstGeom prst="rect">
            <a:avLst/>
          </a:prstGeom>
        </p:spPr>
        <p:txBody>
          <a:bodyPr vert="horz" lIns="0" tIns="0" rIns="0" bIns="0" rtlCol="0" anchor="t"/>
          <a:lstStyle>
            <a:lvl1pPr algn="r">
              <a:defRPr sz="900"/>
            </a:lvl1pPr>
          </a:lstStyle>
          <a:p>
            <a:fld id="{83C81C81-E364-4366-A610-2DB15FF98538}" type="slidenum">
              <a:rPr lang="de-CH" smtClean="0"/>
              <a:pPr/>
              <a:t>‹#›</a:t>
            </a:fld>
            <a:endParaRPr lang="de-CH"/>
          </a:p>
        </p:txBody>
      </p:sp>
      <p:sp>
        <p:nvSpPr>
          <p:cNvPr id="16" name="Notizenplatzhalter 15"/>
          <p:cNvSpPr>
            <a:spLocks noGrp="1"/>
          </p:cNvSpPr>
          <p:nvPr>
            <p:ph type="body" sz="quarter" idx="3"/>
          </p:nvPr>
        </p:nvSpPr>
        <p:spPr>
          <a:xfrm>
            <a:off x="773424" y="4283968"/>
            <a:ext cx="5560412" cy="4248472"/>
          </a:xfrm>
          <a:prstGeom prst="rect">
            <a:avLst/>
          </a:prstGeom>
        </p:spPr>
        <p:txBody>
          <a:bodyPr vert="horz" lIns="0" tIns="0" rIns="0" bIns="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17" name="Datumsplatzhalter 16"/>
          <p:cNvSpPr>
            <a:spLocks noGrp="1"/>
          </p:cNvSpPr>
          <p:nvPr>
            <p:ph type="dt" idx="1"/>
          </p:nvPr>
        </p:nvSpPr>
        <p:spPr>
          <a:xfrm>
            <a:off x="4229809" y="425838"/>
            <a:ext cx="2095308" cy="185722"/>
          </a:xfrm>
          <a:prstGeom prst="rect">
            <a:avLst/>
          </a:prstGeom>
        </p:spPr>
        <p:txBody>
          <a:bodyPr vert="horz" lIns="0" tIns="0" rIns="0" bIns="0" rtlCol="0"/>
          <a:lstStyle>
            <a:lvl1pPr algn="r">
              <a:defRPr sz="900"/>
            </a:lvl1pPr>
          </a:lstStyle>
          <a:p>
            <a:fld id="{A17AAF7D-4283-4014-80F4-26E915FEACF8}" type="datetime1">
              <a:rPr lang="de-CH" smtClean="0"/>
              <a:t>13.12.2025</a:t>
            </a:fld>
            <a:endParaRPr lang="de-CH"/>
          </a:p>
        </p:txBody>
      </p:sp>
      <p:sp>
        <p:nvSpPr>
          <p:cNvPr id="18" name="Kopfzeilenplatzhalter 17"/>
          <p:cNvSpPr>
            <a:spLocks noGrp="1"/>
          </p:cNvSpPr>
          <p:nvPr>
            <p:ph type="hdr" sz="quarter"/>
          </p:nvPr>
        </p:nvSpPr>
        <p:spPr>
          <a:xfrm>
            <a:off x="764704" y="432000"/>
            <a:ext cx="3249080" cy="179560"/>
          </a:xfrm>
          <a:prstGeom prst="rect">
            <a:avLst/>
          </a:prstGeom>
        </p:spPr>
        <p:txBody>
          <a:bodyPr vert="horz" lIns="0" tIns="0" rIns="0" bIns="0" rtlCol="0"/>
          <a:lstStyle>
            <a:lvl1pPr algn="l">
              <a:defRPr sz="900"/>
            </a:lvl1pPr>
          </a:lstStyle>
          <a:p>
            <a:r>
              <a:rPr lang="de-CH"/>
              <a:t>Kopfzeilentext</a:t>
            </a:r>
          </a:p>
        </p:txBody>
      </p:sp>
    </p:spTree>
    <p:extLst>
      <p:ext uri="{BB962C8B-B14F-4D97-AF65-F5344CB8AC3E}">
        <p14:creationId xmlns:p14="http://schemas.microsoft.com/office/powerpoint/2010/main" val="31170970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Aft>
        <a:spcPts val="600"/>
      </a:spcAft>
      <a:defRPr sz="1100" kern="1200">
        <a:solidFill>
          <a:schemeClr val="tx1"/>
        </a:solidFill>
        <a:latin typeface="+mn-lt"/>
        <a:ea typeface="+mn-ea"/>
        <a:cs typeface="+mn-cs"/>
      </a:defRPr>
    </a:lvl1pPr>
    <a:lvl2pPr marL="177800"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2pPr>
    <a:lvl3pPr marL="357188" indent="-17938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3pPr>
    <a:lvl4pPr marL="534988" indent="-177800"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4pPr>
    <a:lvl5pPr marL="720725" indent="-185738" algn="l" defTabSz="914400" rtl="0" eaLnBrk="1" latinLnBrk="0" hangingPunct="1">
      <a:spcAft>
        <a:spcPts val="600"/>
      </a:spcAft>
      <a:buFont typeface="Arial" panose="020B0604020202020204" pitchFamily="34" charset="0"/>
      <a:buChar char="‒"/>
      <a:defRPr sz="11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65175" y="900113"/>
            <a:ext cx="5559425" cy="3127375"/>
          </a:xfrm>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567A31BC-9670-43F9-A843-B0530F088831}" type="slidenum">
              <a:rPr lang="de-CH" smtClean="0"/>
              <a:pPr/>
              <a:t>2</a:t>
            </a:fld>
            <a:endParaRPr lang="de-CH"/>
          </a:p>
        </p:txBody>
      </p:sp>
    </p:spTree>
    <p:extLst>
      <p:ext uri="{BB962C8B-B14F-4D97-AF65-F5344CB8AC3E}">
        <p14:creationId xmlns:p14="http://schemas.microsoft.com/office/powerpoint/2010/main" val="1769218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Master" Target="../slideMasters/slideMaster1.xml"/><Relationship Id="rId4" Type="http://schemas.openxmlformats.org/officeDocument/2006/relationships/tags" Target="../tags/tag6.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_PostAdvertisin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F84AF2A-15B1-B238-9552-3DFA44A89DA4}"/>
              </a:ext>
            </a:extLst>
          </p:cNvPr>
          <p:cNvSpPr/>
          <p:nvPr userDrawn="1"/>
        </p:nvSpPr>
        <p:spPr bwMode="auto">
          <a:xfrm>
            <a:off x="-600" y="0"/>
            <a:ext cx="12193200" cy="6858000"/>
          </a:xfrm>
          <a:prstGeom prst="rect">
            <a:avLst/>
          </a:prstGeom>
          <a:gradFill>
            <a:gsLst>
              <a:gs pos="88000">
                <a:schemeClr val="bg2">
                  <a:lumMod val="66000"/>
                  <a:lumOff val="34000"/>
                </a:schemeClr>
              </a:gs>
              <a:gs pos="62000">
                <a:schemeClr val="bg2"/>
              </a:gs>
              <a:gs pos="26000">
                <a:srgbClr val="FFC000">
                  <a:lumMod val="90000"/>
                </a:srgbClr>
              </a:gs>
            </a:gsLst>
            <a:lin ang="48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4" name="Textplatzhalter 23">
            <a:extLst>
              <a:ext uri="{FF2B5EF4-FFF2-40B4-BE49-F238E27FC236}">
                <a16:creationId xmlns:a16="http://schemas.microsoft.com/office/drawing/2014/main" id="{F2B77D11-76BB-E5AA-1081-7A2B8F3139DA}"/>
              </a:ext>
            </a:extLst>
          </p:cNvPr>
          <p:cNvSpPr>
            <a:spLocks noGrp="1"/>
          </p:cNvSpPr>
          <p:nvPr>
            <p:ph type="body" sz="quarter" idx="15" hasCustomPrompt="1"/>
          </p:nvPr>
        </p:nvSpPr>
        <p:spPr>
          <a:xfrm>
            <a:off x="-600" y="-3635"/>
            <a:ext cx="9841513" cy="3324623"/>
          </a:xfrm>
        </p:spPr>
        <p:txBody>
          <a:bodyPr lIns="396000" tIns="648000" rIns="396000" bIns="216000"/>
          <a:lstStyle>
            <a:lvl1pPr>
              <a:lnSpc>
                <a:spcPct val="91000"/>
              </a:lnSpc>
              <a:spcAft>
                <a:spcPts val="1800"/>
              </a:spcAft>
              <a:tabLst>
                <a:tab pos="11568113" algn="l"/>
              </a:tabLst>
              <a:defRPr sz="5400" b="1" spc="0" baseline="0">
                <a:latin typeface="+mj-lt"/>
              </a:defRPr>
            </a:lvl1pPr>
            <a:lvl2pPr marL="0" indent="0">
              <a:spcAft>
                <a:spcPts val="300"/>
              </a:spcAft>
              <a:buNone/>
              <a:defRPr sz="1200" b="0" spc="-10" baseline="0">
                <a:latin typeface="+mj-lt"/>
              </a:defRPr>
            </a:lvl2pPr>
            <a:lvl3pPr>
              <a:defRPr sz="5400" b="1"/>
            </a:lvl3pPr>
            <a:lvl4pPr>
              <a:defRPr sz="5400" b="1"/>
            </a:lvl4pPr>
            <a:lvl5pPr>
              <a:defRPr sz="5400" b="1"/>
            </a:lvl5pPr>
          </a:lstStyle>
          <a:p>
            <a:pPr lvl="0"/>
            <a:r>
              <a:rPr lang="de-CH"/>
              <a:t>Titel hinzufügen</a:t>
            </a:r>
          </a:p>
          <a:p>
            <a:pPr marL="0" marR="0" lvl="1" indent="0" algn="l" defTabSz="914400" rtl="0" eaLnBrk="1" fontAlgn="auto" latinLnBrk="0" hangingPunct="1">
              <a:lnSpc>
                <a:spcPct val="109000"/>
              </a:lnSpc>
              <a:spcBef>
                <a:spcPts val="0"/>
              </a:spcBef>
              <a:spcAft>
                <a:spcPts val="300"/>
              </a:spcAft>
              <a:buClrTx/>
              <a:buSzTx/>
              <a:buFont typeface="Segoe UI" panose="020B0502040204020203" pitchFamily="34" charset="0"/>
              <a:buNone/>
              <a:tabLst/>
              <a:defRPr/>
            </a:pPr>
            <a:r>
              <a:rPr lang="de-DE"/>
              <a:t>Untertitel (auf Textebene 2)</a:t>
            </a:r>
            <a:endParaRPr lang="de-CH"/>
          </a:p>
        </p:txBody>
      </p:sp>
      <p:sp>
        <p:nvSpPr>
          <p:cNvPr id="25" name="Textplatzhalter 16">
            <a:extLst>
              <a:ext uri="{FF2B5EF4-FFF2-40B4-BE49-F238E27FC236}">
                <a16:creationId xmlns:a16="http://schemas.microsoft.com/office/drawing/2014/main" id="{21B64431-7AFB-AD4A-43E4-1BDF9B8B7497}"/>
              </a:ext>
            </a:extLst>
          </p:cNvPr>
          <p:cNvSpPr>
            <a:spLocks noGrp="1"/>
          </p:cNvSpPr>
          <p:nvPr>
            <p:ph type="body" sz="quarter" idx="14" hasCustomPrompt="1"/>
          </p:nvPr>
        </p:nvSpPr>
        <p:spPr>
          <a:xfrm>
            <a:off x="10830013" y="5462675"/>
            <a:ext cx="954000" cy="954000"/>
          </a:xfrm>
          <a:blipFill>
            <a:blip r:embed="rId2"/>
            <a:stretch>
              <a:fillRect/>
            </a:stretch>
          </a:blipFill>
        </p:spPr>
        <p:txBody>
          <a:bodyPr/>
          <a:lstStyle>
            <a:lvl1pPr>
              <a:defRPr sz="100">
                <a:solidFill>
                  <a:schemeClr val="accent2"/>
                </a:solidFill>
              </a:defRPr>
            </a:lvl1pPr>
            <a:lvl2pPr>
              <a:defRPr sz="100"/>
            </a:lvl2pPr>
            <a:lvl3pPr>
              <a:defRPr sz="100"/>
            </a:lvl3pPr>
            <a:lvl4pPr>
              <a:defRPr sz="100"/>
            </a:lvl4pPr>
            <a:lvl5pPr>
              <a:defRPr sz="100"/>
            </a:lvl5pPr>
          </a:lstStyle>
          <a:p>
            <a:pPr lvl="0"/>
            <a:r>
              <a:rPr lang="de-CH"/>
              <a:t> </a:t>
            </a:r>
          </a:p>
        </p:txBody>
      </p:sp>
    </p:spTree>
    <p:extLst>
      <p:ext uri="{BB962C8B-B14F-4D97-AF65-F5344CB8AC3E}">
        <p14:creationId xmlns:p14="http://schemas.microsoft.com/office/powerpoint/2010/main" val="776696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CH"/>
              <a:t>Titel hinzufügen</a:t>
            </a:r>
          </a:p>
        </p:txBody>
      </p:sp>
      <p:sp>
        <p:nvSpPr>
          <p:cNvPr id="3" name="Inhaltsplatzhalter 2"/>
          <p:cNvSpPr>
            <a:spLocks noGrp="1"/>
          </p:cNvSpPr>
          <p:nvPr>
            <p:ph sz="half" idx="1" hasCustomPrompt="1"/>
          </p:nvPr>
        </p:nvSpPr>
        <p:spPr>
          <a:xfrm>
            <a:off x="408013" y="1990205"/>
            <a:ext cx="5544000" cy="4428000"/>
          </a:xfrm>
        </p:spPr>
        <p:txBody>
          <a:bodyPr/>
          <a:lstStyle>
            <a:lvl1pPr>
              <a:defRPr/>
            </a:lvl1pPr>
          </a:lstStyle>
          <a:p>
            <a:pPr lvl="0"/>
            <a:r>
              <a:rPr lang="de-CH" noProof="0"/>
              <a:t>Inhalt hinzufügen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4" name="Inhaltsplatzhalter 3"/>
          <p:cNvSpPr>
            <a:spLocks noGrp="1"/>
          </p:cNvSpPr>
          <p:nvPr>
            <p:ph sz="half" idx="2" hasCustomPrompt="1"/>
          </p:nvPr>
        </p:nvSpPr>
        <p:spPr>
          <a:xfrm>
            <a:off x="6240463" y="1990205"/>
            <a:ext cx="5543550" cy="4426470"/>
          </a:xfrm>
        </p:spPr>
        <p:txBody>
          <a:bodyPr/>
          <a:lstStyle>
            <a:lvl1pPr>
              <a:defRPr b="0"/>
            </a:lvl1pPr>
          </a:lstStyle>
          <a:p>
            <a:pPr lvl="0"/>
            <a:r>
              <a:rPr lang="de-CH" noProof="0"/>
              <a:t>Inhalt hinzufügen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6" name="Fußzeilenplatzhalter 5">
            <a:extLst>
              <a:ext uri="{FF2B5EF4-FFF2-40B4-BE49-F238E27FC236}">
                <a16:creationId xmlns:a16="http://schemas.microsoft.com/office/drawing/2014/main" id="{C7782AC2-B1F9-49B1-8F1C-175BF9874552}"/>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10" name="Datumsplatzhalter 3">
            <a:extLst>
              <a:ext uri="{FF2B5EF4-FFF2-40B4-BE49-F238E27FC236}">
                <a16:creationId xmlns:a16="http://schemas.microsoft.com/office/drawing/2014/main" id="{C33486E9-B2D1-F51C-9FD6-18CF833EDB96}"/>
              </a:ext>
            </a:extLst>
          </p:cNvPr>
          <p:cNvSpPr>
            <a:spLocks noGrp="1"/>
          </p:cNvSpPr>
          <p:nvPr>
            <p:ph type="dt" sz="half" idx="1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7F3FA14E-0A72-405A-BE71-D9290A580A4D}" type="datetime1">
              <a:rPr lang="de-CH" smtClean="0"/>
              <a:t>13.12.2025</a:t>
            </a:fld>
            <a:endParaRPr lang="de-CH"/>
          </a:p>
        </p:txBody>
      </p:sp>
      <p:sp>
        <p:nvSpPr>
          <p:cNvPr id="11" name="Foliennummernplatzhalter 5">
            <a:extLst>
              <a:ext uri="{FF2B5EF4-FFF2-40B4-BE49-F238E27FC236}">
                <a16:creationId xmlns:a16="http://schemas.microsoft.com/office/drawing/2014/main" id="{3BA6CBAF-9209-5C0D-F0AD-1A2A4674D703}"/>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3318625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F51709-A784-2671-09EE-D9E39B43841C}"/>
              </a:ext>
            </a:extLst>
          </p:cNvPr>
          <p:cNvSpPr>
            <a:spLocks noGrp="1"/>
          </p:cNvSpPr>
          <p:nvPr>
            <p:ph type="title" hasCustomPrompt="1"/>
          </p:nvPr>
        </p:nvSpPr>
        <p:spPr>
          <a:xfrm>
            <a:off x="408013" y="371702"/>
            <a:ext cx="11376025" cy="828000"/>
          </a:xfrm>
        </p:spPr>
        <p:txBody>
          <a:bodyPr/>
          <a:lstStyle/>
          <a:p>
            <a:r>
              <a:rPr lang="de-CH"/>
              <a:t>Titel hinzufügen</a:t>
            </a:r>
          </a:p>
        </p:txBody>
      </p:sp>
      <p:sp>
        <p:nvSpPr>
          <p:cNvPr id="38" name="Fußzeilenplatzhalter 2">
            <a:extLst>
              <a:ext uri="{FF2B5EF4-FFF2-40B4-BE49-F238E27FC236}">
                <a16:creationId xmlns:a16="http://schemas.microsoft.com/office/drawing/2014/main" id="{660BE226-5780-C9CA-4C1E-5F9AC45312C3}"/>
              </a:ext>
            </a:extLst>
          </p:cNvPr>
          <p:cNvSpPr>
            <a:spLocks noGrp="1"/>
          </p:cNvSpPr>
          <p:nvPr>
            <p:ph type="ftr" sz="quarter" idx="11"/>
          </p:nvPr>
        </p:nvSpPr>
        <p:spPr>
          <a:xfrm>
            <a:off x="409574" y="6560212"/>
            <a:ext cx="7773989" cy="144016"/>
          </a:xfrm>
        </p:spPr>
        <p:txBody>
          <a:bodyPr/>
          <a:lstStyle/>
          <a:p>
            <a:r>
              <a:rPr lang="de-CH"/>
              <a:t>© Post Advertising – [[Thema der Präsentation]] – [[Vorname Name / Teambezeichnung]] (Fusszeile ändern über «Einfügen &gt; Kopf- und Fusszeile»)</a:t>
            </a:r>
          </a:p>
        </p:txBody>
      </p:sp>
      <p:sp>
        <p:nvSpPr>
          <p:cNvPr id="39" name="Datumsplatzhalter 3">
            <a:extLst>
              <a:ext uri="{FF2B5EF4-FFF2-40B4-BE49-F238E27FC236}">
                <a16:creationId xmlns:a16="http://schemas.microsoft.com/office/drawing/2014/main" id="{A808ADEA-4D98-4CB5-AB9A-81DF1153ADFD}"/>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9D9C3226-60E9-4FDC-A36B-E9C8B1C015EB}" type="datetime1">
              <a:rPr lang="de-CH" smtClean="0"/>
              <a:t>13.12.2025</a:t>
            </a:fld>
            <a:endParaRPr lang="de-CH"/>
          </a:p>
        </p:txBody>
      </p:sp>
      <p:sp>
        <p:nvSpPr>
          <p:cNvPr id="40" name="Foliennummernplatzhalter 5">
            <a:extLst>
              <a:ext uri="{FF2B5EF4-FFF2-40B4-BE49-F238E27FC236}">
                <a16:creationId xmlns:a16="http://schemas.microsoft.com/office/drawing/2014/main" id="{3E35C3F8-1583-EDCD-04C1-7B5D004DAE36}"/>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4005446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B909AB7D-DBAB-4FFF-BA65-85B952116264}"/>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5" name="Datumsplatzhalter 3">
            <a:extLst>
              <a:ext uri="{FF2B5EF4-FFF2-40B4-BE49-F238E27FC236}">
                <a16:creationId xmlns:a16="http://schemas.microsoft.com/office/drawing/2014/main" id="{AADB90C9-2932-5DA5-6545-BBAA55AB37EF}"/>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63571CE2-8790-4B1F-8ECF-BEA0C8A4CA80}" type="datetime1">
              <a:rPr lang="de-CH" smtClean="0"/>
              <a:t>13.12.2025</a:t>
            </a:fld>
            <a:endParaRPr lang="de-CH"/>
          </a:p>
        </p:txBody>
      </p:sp>
      <p:sp>
        <p:nvSpPr>
          <p:cNvPr id="6" name="Foliennummernplatzhalter 5">
            <a:extLst>
              <a:ext uri="{FF2B5EF4-FFF2-40B4-BE49-F238E27FC236}">
                <a16:creationId xmlns:a16="http://schemas.microsoft.com/office/drawing/2014/main" id="{F488897F-7A9E-C755-3D93-C91631BEE684}"/>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20863039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er_OHNEFUSSZE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857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8" name="Bildplatzhalter 4">
            <a:extLst>
              <a:ext uri="{FF2B5EF4-FFF2-40B4-BE49-F238E27FC236}">
                <a16:creationId xmlns:a16="http://schemas.microsoft.com/office/drawing/2014/main" id="{B7EC263D-EC6B-8375-4025-532D38E39117}"/>
              </a:ext>
            </a:extLst>
          </p:cNvPr>
          <p:cNvSpPr>
            <a:spLocks noGrp="1"/>
          </p:cNvSpPr>
          <p:nvPr>
            <p:ph type="pic" sz="quarter" idx="13"/>
          </p:nvPr>
        </p:nvSpPr>
        <p:spPr>
          <a:xfrm>
            <a:off x="6240464" y="0"/>
            <a:ext cx="5951536" cy="6858000"/>
          </a:xfrm>
          <a:pattFill prst="lgCheck">
            <a:fgClr>
              <a:schemeClr val="bg1">
                <a:lumMod val="85000"/>
              </a:schemeClr>
            </a:fgClr>
            <a:bgClr>
              <a:schemeClr val="bg1"/>
            </a:bgClr>
          </a:pattFill>
        </p:spPr>
        <p:txBody>
          <a:bodyPr tIns="720000" anchor="ctr"/>
          <a:lstStyle>
            <a:lvl1pPr algn="ctr">
              <a:defRPr sz="1200"/>
            </a:lvl1pPr>
          </a:lstStyle>
          <a:p>
            <a:r>
              <a:rPr lang="de-DE"/>
              <a:t>Bild durch Klicken auf Symbol hinzufügen</a:t>
            </a:r>
            <a:endParaRPr lang="de-CH"/>
          </a:p>
        </p:txBody>
      </p:sp>
      <p:sp>
        <p:nvSpPr>
          <p:cNvPr id="2" name="Titel 1"/>
          <p:cNvSpPr>
            <a:spLocks noGrp="1"/>
          </p:cNvSpPr>
          <p:nvPr>
            <p:ph type="title" hasCustomPrompt="1"/>
          </p:nvPr>
        </p:nvSpPr>
        <p:spPr>
          <a:xfrm>
            <a:off x="412019" y="371702"/>
            <a:ext cx="5539519" cy="828000"/>
          </a:xfrm>
        </p:spPr>
        <p:txBody>
          <a:bodyPr/>
          <a:lstStyle/>
          <a:p>
            <a:r>
              <a:rPr lang="de-CH"/>
              <a:t>Titel hinzufügen</a:t>
            </a:r>
          </a:p>
        </p:txBody>
      </p:sp>
      <p:sp>
        <p:nvSpPr>
          <p:cNvPr id="3" name="Inhaltsplatzhalter 2"/>
          <p:cNvSpPr>
            <a:spLocks noGrp="1"/>
          </p:cNvSpPr>
          <p:nvPr>
            <p:ph sz="half" idx="1" hasCustomPrompt="1"/>
          </p:nvPr>
        </p:nvSpPr>
        <p:spPr>
          <a:xfrm>
            <a:off x="412019" y="1989138"/>
            <a:ext cx="5539519" cy="4418080"/>
          </a:xfrm>
        </p:spPr>
        <p:txBody>
          <a:bodyPr/>
          <a:lstStyle>
            <a:lvl1pPr>
              <a:defRPr/>
            </a:lvl1pPr>
          </a:lstStyle>
          <a:p>
            <a:pPr lvl="0"/>
            <a:r>
              <a:rPr lang="de-CH" noProof="0"/>
              <a:t>Inhalt hinzufügen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6" name="Fußzeilenplatzhalter 5">
            <a:extLst>
              <a:ext uri="{FF2B5EF4-FFF2-40B4-BE49-F238E27FC236}">
                <a16:creationId xmlns:a16="http://schemas.microsoft.com/office/drawing/2014/main" id="{C7782AC2-B1F9-49B1-8F1C-175BF9874552}"/>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4" name="Datumsplatzhalter 3">
            <a:extLst>
              <a:ext uri="{FF2B5EF4-FFF2-40B4-BE49-F238E27FC236}">
                <a16:creationId xmlns:a16="http://schemas.microsoft.com/office/drawing/2014/main" id="{FDD1B76E-4D41-AB6D-F079-4C40EE58D291}"/>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A0AEEF9B-A490-4DEC-869E-4606E0BB8699}" type="datetime1">
              <a:rPr lang="de-CH" smtClean="0"/>
              <a:t>13.12.2025</a:t>
            </a:fld>
            <a:endParaRPr lang="de-CH"/>
          </a:p>
        </p:txBody>
      </p:sp>
      <p:sp>
        <p:nvSpPr>
          <p:cNvPr id="9" name="Foliennummernplatzhalter 5">
            <a:extLst>
              <a:ext uri="{FF2B5EF4-FFF2-40B4-BE49-F238E27FC236}">
                <a16:creationId xmlns:a16="http://schemas.microsoft.com/office/drawing/2014/main" id="{84CFCC61-388B-8F34-1B85-6EB67DB568C3}"/>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33012785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haltsfolie 1-spaltig">
    <p:bg bwMode="ltGray">
      <p:bgPr>
        <a:solidFill>
          <a:schemeClr val="bg1"/>
        </a:solidFill>
        <a:effectLst/>
      </p:bgPr>
    </p:bg>
    <p:spTree>
      <p:nvGrpSpPr>
        <p:cNvPr id="1" name=""/>
        <p:cNvGrpSpPr/>
        <p:nvPr/>
      </p:nvGrpSpPr>
      <p:grpSpPr>
        <a:xfrm>
          <a:off x="0" y="0"/>
          <a:ext cx="0" cy="0"/>
          <a:chOff x="0" y="0"/>
          <a:chExt cx="0" cy="0"/>
        </a:xfrm>
      </p:grpSpPr>
      <p:sp>
        <p:nvSpPr>
          <p:cNvPr id="15" name="Inhaltsplatzhalter 10"/>
          <p:cNvSpPr>
            <a:spLocks noGrp="1"/>
          </p:cNvSpPr>
          <p:nvPr>
            <p:ph sz="quarter" idx="14" hasCustomPrompt="1"/>
            <p:custDataLst>
              <p:tags r:id="rId1"/>
            </p:custDataLst>
          </p:nvPr>
        </p:nvSpPr>
        <p:spPr bwMode="auto">
          <a:xfrm>
            <a:off x="406800" y="1628775"/>
            <a:ext cx="11376000" cy="4932000"/>
          </a:xfrm>
          <a:prstGeom prst="rect">
            <a:avLst/>
          </a:prstGeom>
        </p:spPr>
        <p:txBody>
          <a:bodyPr lIns="0" tIns="0" rIns="0" bIns="0"/>
          <a:lstStyle>
            <a:lvl1pPr marL="0" indent="0" defTabSz="270000">
              <a:lnSpc>
                <a:spcPct val="100000"/>
              </a:lnSpc>
              <a:spcAft>
                <a:spcPts val="1000"/>
              </a:spcAft>
              <a:defRPr sz="2000" b="0">
                <a:solidFill>
                  <a:srgbClr val="000000"/>
                </a:solidFill>
                <a:latin typeface="+mn-lt"/>
              </a:defRPr>
            </a:lvl1pPr>
            <a:lvl2pPr marL="270000" indent="-270000" defTabSz="270000">
              <a:lnSpc>
                <a:spcPct val="100000"/>
              </a:lnSpc>
              <a:spcAft>
                <a:spcPts val="1000"/>
              </a:spcAft>
              <a:buFont typeface="Frutiger 45 Light" pitchFamily="34" charset="0"/>
              <a:buChar char="–"/>
              <a:defRPr sz="2000">
                <a:solidFill>
                  <a:srgbClr val="000000"/>
                </a:solidFill>
                <a:latin typeface="+mn-lt"/>
              </a:defRPr>
            </a:lvl2pPr>
            <a:lvl3pPr marL="540000" indent="-270000" defTabSz="270000">
              <a:lnSpc>
                <a:spcPct val="100000"/>
              </a:lnSpc>
              <a:spcAft>
                <a:spcPts val="1000"/>
              </a:spcAft>
              <a:buClrTx/>
              <a:buFont typeface="Frutiger 45 Light" pitchFamily="34" charset="0"/>
              <a:buChar char="–"/>
              <a:defRPr sz="2000">
                <a:solidFill>
                  <a:srgbClr val="000000"/>
                </a:solidFill>
                <a:latin typeface="+mn-lt"/>
              </a:defRPr>
            </a:lvl3pPr>
            <a:lvl4pPr marL="810000" indent="-270000" defTabSz="270000">
              <a:lnSpc>
                <a:spcPct val="100000"/>
              </a:lnSpc>
              <a:spcAft>
                <a:spcPts val="1000"/>
              </a:spcAft>
              <a:buClrTx/>
              <a:buFont typeface="Frutiger 45 Light" pitchFamily="34" charset="0"/>
              <a:buChar char="–"/>
              <a:defRPr sz="2000">
                <a:solidFill>
                  <a:srgbClr val="000000"/>
                </a:solidFill>
                <a:latin typeface="+mn-lt"/>
              </a:defRPr>
            </a:lvl4pPr>
            <a:lvl5pPr marL="1080000" indent="-270000" defTabSz="270000">
              <a:spcAft>
                <a:spcPts val="1000"/>
              </a:spcAft>
              <a:defRPr sz="2000">
                <a:solidFill>
                  <a:srgbClr val="000000"/>
                </a:solidFill>
                <a:latin typeface="+mn-lt"/>
              </a:defRPr>
            </a:lvl5pPr>
            <a:lvl7pPr marL="270000" indent="-270000">
              <a:spcAft>
                <a:spcPts val="1000"/>
              </a:spcAft>
              <a:defRPr/>
            </a:lvl7pPr>
          </a:lstStyle>
          <a:p>
            <a:pPr lvl="0"/>
            <a:r>
              <a:rPr lang="de-CH"/>
              <a:t>Folientext 1-spaltig</a:t>
            </a:r>
          </a:p>
          <a:p>
            <a:pPr lvl="1"/>
            <a:r>
              <a:rPr lang="de-CH"/>
              <a:t>Zweite Ebene</a:t>
            </a:r>
          </a:p>
          <a:p>
            <a:pPr lvl="2"/>
            <a:r>
              <a:rPr lang="de-CH"/>
              <a:t>Dritte Ebene</a:t>
            </a:r>
          </a:p>
          <a:p>
            <a:pPr lvl="3"/>
            <a:r>
              <a:rPr lang="de-CH"/>
              <a:t>Vierte Ebene</a:t>
            </a:r>
          </a:p>
        </p:txBody>
      </p:sp>
      <p:sp>
        <p:nvSpPr>
          <p:cNvPr id="14" name="Foliennummernplatzhalter 13"/>
          <p:cNvSpPr>
            <a:spLocks noGrp="1"/>
          </p:cNvSpPr>
          <p:nvPr>
            <p:ph type="sldNum" sz="quarter" idx="16"/>
            <p:custDataLst>
              <p:tags r:id="rId2"/>
            </p:custDataLst>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a:t>
            </a:fld>
            <a:endParaRPr lang="de-CH"/>
          </a:p>
        </p:txBody>
      </p:sp>
      <p:sp>
        <p:nvSpPr>
          <p:cNvPr id="3" name="Fußzeilenplatzhalter 2"/>
          <p:cNvSpPr>
            <a:spLocks noGrp="1"/>
          </p:cNvSpPr>
          <p:nvPr>
            <p:ph type="ftr" sz="quarter" idx="17"/>
            <p:custDataLst>
              <p:tags r:id="rId3"/>
            </p:custDataLst>
          </p:nvPr>
        </p:nvSpPr>
        <p:spPr/>
        <p:txBody>
          <a:bodyPr/>
          <a:lstStyle/>
          <a:p>
            <a:r>
              <a:rPr lang="de-CH"/>
              <a:t>Post CH AG | 07.2022 | V1.00 | intern | Beschaffungen | Fabiène Bachmann LS34.1</a:t>
            </a:r>
          </a:p>
        </p:txBody>
      </p:sp>
      <p:sp>
        <p:nvSpPr>
          <p:cNvPr id="4" name="Titel 3"/>
          <p:cNvSpPr>
            <a:spLocks noGrp="1"/>
          </p:cNvSpPr>
          <p:nvPr>
            <p:ph type="title" hasCustomPrompt="1"/>
            <p:custDataLst>
              <p:tags r:id="rId4"/>
            </p:custDataLst>
          </p:nvPr>
        </p:nvSpPr>
        <p:spPr/>
        <p:txBody>
          <a:bodyPr/>
          <a:lstStyle>
            <a:lvl1pPr>
              <a:lnSpc>
                <a:spcPts val="2900"/>
              </a:lnSpc>
              <a:defRPr sz="2600" cap="none"/>
            </a:lvl1pPr>
          </a:lstStyle>
          <a:p>
            <a:r>
              <a:rPr lang="de-CH"/>
              <a:t>Inhaltsfolie 1-spaltig (weitere Vorlagen im Reiter «Post-Menü»)</a:t>
            </a:r>
          </a:p>
        </p:txBody>
      </p:sp>
    </p:spTree>
    <p:extLst>
      <p:ext uri="{BB962C8B-B14F-4D97-AF65-F5344CB8AC3E}">
        <p14:creationId xmlns:p14="http://schemas.microsoft.com/office/powerpoint/2010/main" val="392491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chlussfolie_PostAdvertisin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BF84AF2A-15B1-B238-9552-3DFA44A89DA4}"/>
              </a:ext>
            </a:extLst>
          </p:cNvPr>
          <p:cNvSpPr/>
          <p:nvPr userDrawn="1"/>
        </p:nvSpPr>
        <p:spPr bwMode="auto">
          <a:xfrm flipH="1">
            <a:off x="-600" y="0"/>
            <a:ext cx="12193200" cy="6858000"/>
          </a:xfrm>
          <a:prstGeom prst="rect">
            <a:avLst/>
          </a:prstGeom>
          <a:gradFill>
            <a:gsLst>
              <a:gs pos="88000">
                <a:schemeClr val="bg2">
                  <a:lumMod val="66000"/>
                  <a:lumOff val="34000"/>
                </a:schemeClr>
              </a:gs>
              <a:gs pos="62000">
                <a:schemeClr val="bg2"/>
              </a:gs>
              <a:gs pos="26000">
                <a:srgbClr val="FFC000">
                  <a:lumMod val="90000"/>
                </a:srgbClr>
              </a:gs>
            </a:gsLst>
            <a:lin ang="48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5" name="Textplatzhalter 16">
            <a:extLst>
              <a:ext uri="{FF2B5EF4-FFF2-40B4-BE49-F238E27FC236}">
                <a16:creationId xmlns:a16="http://schemas.microsoft.com/office/drawing/2014/main" id="{21B64431-7AFB-AD4A-43E4-1BDF9B8B7497}"/>
              </a:ext>
            </a:extLst>
          </p:cNvPr>
          <p:cNvSpPr>
            <a:spLocks noGrp="1"/>
          </p:cNvSpPr>
          <p:nvPr>
            <p:ph type="body" sz="quarter" idx="14" hasCustomPrompt="1"/>
          </p:nvPr>
        </p:nvSpPr>
        <p:spPr>
          <a:xfrm>
            <a:off x="407988" y="5456325"/>
            <a:ext cx="954000" cy="954000"/>
          </a:xfrm>
          <a:blipFill>
            <a:blip r:embed="rId2"/>
            <a:stretch>
              <a:fillRect/>
            </a:stretch>
          </a:blipFill>
        </p:spPr>
        <p:txBody>
          <a:bodyPr/>
          <a:lstStyle>
            <a:lvl1pPr>
              <a:defRPr sz="100">
                <a:solidFill>
                  <a:schemeClr val="accent2"/>
                </a:solidFill>
              </a:defRPr>
            </a:lvl1pPr>
            <a:lvl2pPr>
              <a:defRPr sz="100"/>
            </a:lvl2pPr>
            <a:lvl3pPr>
              <a:defRPr sz="100"/>
            </a:lvl3pPr>
            <a:lvl4pPr>
              <a:defRPr sz="100"/>
            </a:lvl4pPr>
            <a:lvl5pPr>
              <a:defRPr sz="100"/>
            </a:lvl5pPr>
          </a:lstStyle>
          <a:p>
            <a:pPr lvl="0"/>
            <a:r>
              <a:rPr lang="de-CH"/>
              <a:t> </a:t>
            </a:r>
          </a:p>
        </p:txBody>
      </p:sp>
      <p:sp>
        <p:nvSpPr>
          <p:cNvPr id="3" name="Textplatzhalter 23">
            <a:extLst>
              <a:ext uri="{FF2B5EF4-FFF2-40B4-BE49-F238E27FC236}">
                <a16:creationId xmlns:a16="http://schemas.microsoft.com/office/drawing/2014/main" id="{6061794D-24C6-5111-0875-688E289C840F}"/>
              </a:ext>
            </a:extLst>
          </p:cNvPr>
          <p:cNvSpPr>
            <a:spLocks noGrp="1"/>
          </p:cNvSpPr>
          <p:nvPr>
            <p:ph type="body" sz="quarter" idx="16" hasCustomPrompt="1"/>
          </p:nvPr>
        </p:nvSpPr>
        <p:spPr>
          <a:xfrm>
            <a:off x="2351088" y="-3635"/>
            <a:ext cx="9841513" cy="3324623"/>
          </a:xfrm>
        </p:spPr>
        <p:txBody>
          <a:bodyPr lIns="396000" tIns="648000" rIns="396000" bIns="216000"/>
          <a:lstStyle>
            <a:lvl1pPr algn="r">
              <a:lnSpc>
                <a:spcPct val="91000"/>
              </a:lnSpc>
              <a:spcAft>
                <a:spcPts val="1800"/>
              </a:spcAft>
              <a:tabLst>
                <a:tab pos="11568113" algn="l"/>
              </a:tabLst>
              <a:defRPr sz="5400" b="1" spc="0" baseline="0">
                <a:latin typeface="+mj-lt"/>
              </a:defRPr>
            </a:lvl1pPr>
            <a:lvl2pPr marL="0" indent="0" algn="r">
              <a:spcAft>
                <a:spcPts val="300"/>
              </a:spcAft>
              <a:buNone/>
              <a:defRPr sz="1200" b="0" spc="-10" baseline="0">
                <a:latin typeface="+mj-lt"/>
              </a:defRPr>
            </a:lvl2pPr>
            <a:lvl3pPr>
              <a:defRPr sz="5400" b="1"/>
            </a:lvl3pPr>
            <a:lvl4pPr>
              <a:defRPr sz="5400" b="1"/>
            </a:lvl4pPr>
            <a:lvl5pPr>
              <a:defRPr sz="5400" b="1"/>
            </a:lvl5pPr>
          </a:lstStyle>
          <a:p>
            <a:pPr lvl="0"/>
            <a:r>
              <a:rPr lang="de-CH"/>
              <a:t>Schlusswort  hinzufügen</a:t>
            </a:r>
          </a:p>
          <a:p>
            <a:pPr lvl="1"/>
            <a:r>
              <a:rPr lang="de-DE"/>
              <a:t>Untertitel (auf Textebene 2)</a:t>
            </a:r>
            <a:endParaRPr lang="de-CH"/>
          </a:p>
        </p:txBody>
      </p:sp>
    </p:spTree>
    <p:extLst>
      <p:ext uri="{BB962C8B-B14F-4D97-AF65-F5344CB8AC3E}">
        <p14:creationId xmlns:p14="http://schemas.microsoft.com/office/powerpoint/2010/main" val="173908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trenner_PostAdvertisin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7CC3970-5363-B5BE-DD93-7C552D486835}"/>
              </a:ext>
            </a:extLst>
          </p:cNvPr>
          <p:cNvSpPr/>
          <p:nvPr userDrawn="1"/>
        </p:nvSpPr>
        <p:spPr bwMode="auto">
          <a:xfrm>
            <a:off x="-600" y="0"/>
            <a:ext cx="12193200" cy="6858000"/>
          </a:xfrm>
          <a:prstGeom prst="rect">
            <a:avLst/>
          </a:prstGeom>
          <a:gradFill>
            <a:gsLst>
              <a:gs pos="88000">
                <a:schemeClr val="bg2">
                  <a:lumMod val="66000"/>
                  <a:lumOff val="34000"/>
                </a:schemeClr>
              </a:gs>
              <a:gs pos="62000">
                <a:schemeClr val="bg2"/>
              </a:gs>
              <a:gs pos="26000">
                <a:srgbClr val="FFC000">
                  <a:lumMod val="90000"/>
                </a:srgbClr>
              </a:gs>
            </a:gsLst>
            <a:lin ang="48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7" name="Titel 6">
            <a:extLst>
              <a:ext uri="{FF2B5EF4-FFF2-40B4-BE49-F238E27FC236}">
                <a16:creationId xmlns:a16="http://schemas.microsoft.com/office/drawing/2014/main" id="{A3D43542-7765-6454-4793-7F009121A54B}"/>
              </a:ext>
            </a:extLst>
          </p:cNvPr>
          <p:cNvSpPr>
            <a:spLocks noGrp="1"/>
          </p:cNvSpPr>
          <p:nvPr>
            <p:ph type="title" hasCustomPrompt="1"/>
          </p:nvPr>
        </p:nvSpPr>
        <p:spPr>
          <a:xfrm>
            <a:off x="-1" y="0"/>
            <a:ext cx="10128251" cy="3537012"/>
          </a:xfrm>
        </p:spPr>
        <p:txBody>
          <a:bodyPr lIns="396000" tIns="648000" rIns="396000" bIns="216000"/>
          <a:lstStyle>
            <a:lvl1pPr>
              <a:lnSpc>
                <a:spcPct val="91000"/>
              </a:lnSpc>
              <a:spcAft>
                <a:spcPts val="1800"/>
              </a:spcAft>
              <a:defRPr sz="5400" spc="0" baseline="0"/>
            </a:lvl1pPr>
          </a:lstStyle>
          <a:p>
            <a:r>
              <a:rPr lang="de-DE"/>
              <a:t>Kapitelüberschrift hinzufügen</a:t>
            </a:r>
            <a:endParaRPr lang="de-CH"/>
          </a:p>
        </p:txBody>
      </p:sp>
    </p:spTree>
    <p:extLst>
      <p:ext uri="{BB962C8B-B14F-4D97-AF65-F5344CB8AC3E}">
        <p14:creationId xmlns:p14="http://schemas.microsoft.com/office/powerpoint/2010/main" val="2162611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Partner_PostAdvertising">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FCEAAAB4-922E-C439-CEAE-8C5EF7C12081}"/>
              </a:ext>
            </a:extLst>
          </p:cNvPr>
          <p:cNvSpPr/>
          <p:nvPr userDrawn="1"/>
        </p:nvSpPr>
        <p:spPr bwMode="auto">
          <a:xfrm>
            <a:off x="-600" y="0"/>
            <a:ext cx="12193200" cy="6858000"/>
          </a:xfrm>
          <a:prstGeom prst="rect">
            <a:avLst/>
          </a:prstGeom>
          <a:gradFill>
            <a:gsLst>
              <a:gs pos="88000">
                <a:schemeClr val="bg2">
                  <a:lumMod val="66000"/>
                  <a:lumOff val="34000"/>
                </a:schemeClr>
              </a:gs>
              <a:gs pos="62000">
                <a:schemeClr val="bg2"/>
              </a:gs>
              <a:gs pos="26000">
                <a:srgbClr val="FFC000">
                  <a:lumMod val="90000"/>
                </a:srgbClr>
              </a:gs>
            </a:gsLst>
            <a:lin ang="48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4" name="Textplatzhalter 23">
            <a:extLst>
              <a:ext uri="{FF2B5EF4-FFF2-40B4-BE49-F238E27FC236}">
                <a16:creationId xmlns:a16="http://schemas.microsoft.com/office/drawing/2014/main" id="{F2B77D11-76BB-E5AA-1081-7A2B8F3139DA}"/>
              </a:ext>
            </a:extLst>
          </p:cNvPr>
          <p:cNvSpPr>
            <a:spLocks noGrp="1"/>
          </p:cNvSpPr>
          <p:nvPr>
            <p:ph type="body" sz="quarter" idx="15" hasCustomPrompt="1"/>
          </p:nvPr>
        </p:nvSpPr>
        <p:spPr>
          <a:xfrm>
            <a:off x="-600" y="-3635"/>
            <a:ext cx="9841513" cy="3324623"/>
          </a:xfrm>
        </p:spPr>
        <p:txBody>
          <a:bodyPr lIns="396000" tIns="648000" rIns="396000" bIns="216000"/>
          <a:lstStyle>
            <a:lvl1pPr>
              <a:lnSpc>
                <a:spcPct val="91000"/>
              </a:lnSpc>
              <a:spcAft>
                <a:spcPts val="1800"/>
              </a:spcAft>
              <a:tabLst>
                <a:tab pos="11568113" algn="l"/>
              </a:tabLst>
              <a:defRPr sz="5400" b="1" spc="0" baseline="0">
                <a:latin typeface="+mj-lt"/>
              </a:defRPr>
            </a:lvl1pPr>
            <a:lvl2pPr marL="0" indent="0">
              <a:spcAft>
                <a:spcPts val="300"/>
              </a:spcAft>
              <a:buNone/>
              <a:defRPr sz="1200" b="0" spc="-10" baseline="0">
                <a:latin typeface="+mj-lt"/>
              </a:defRPr>
            </a:lvl2pPr>
            <a:lvl3pPr>
              <a:defRPr sz="5400" b="1"/>
            </a:lvl3pPr>
            <a:lvl4pPr>
              <a:defRPr sz="5400" b="1"/>
            </a:lvl4pPr>
            <a:lvl5pPr>
              <a:defRPr sz="5400" b="1"/>
            </a:lvl5pPr>
          </a:lstStyle>
          <a:p>
            <a:pPr lvl="0"/>
            <a:r>
              <a:rPr lang="de-CH"/>
              <a:t>Titel hinzufügen</a:t>
            </a:r>
          </a:p>
          <a:p>
            <a:pPr marL="0" marR="0" lvl="1" indent="0" algn="l" defTabSz="914400" rtl="0" eaLnBrk="1" fontAlgn="auto" latinLnBrk="0" hangingPunct="1">
              <a:lnSpc>
                <a:spcPct val="109000"/>
              </a:lnSpc>
              <a:spcBef>
                <a:spcPts val="0"/>
              </a:spcBef>
              <a:spcAft>
                <a:spcPts val="300"/>
              </a:spcAft>
              <a:buClrTx/>
              <a:buSzTx/>
              <a:buFont typeface="Segoe UI" panose="020B0502040204020203" pitchFamily="34" charset="0"/>
              <a:buNone/>
              <a:tabLst/>
              <a:defRPr/>
            </a:pPr>
            <a:r>
              <a:rPr lang="de-DE"/>
              <a:t>Untertitel (auf Textebene 2)</a:t>
            </a:r>
            <a:endParaRPr lang="de-CH"/>
          </a:p>
        </p:txBody>
      </p:sp>
      <p:sp>
        <p:nvSpPr>
          <p:cNvPr id="5" name="Inhaltsplatzhalter 4">
            <a:extLst>
              <a:ext uri="{FF2B5EF4-FFF2-40B4-BE49-F238E27FC236}">
                <a16:creationId xmlns:a16="http://schemas.microsoft.com/office/drawing/2014/main" id="{7A60E12C-C989-BB9E-085B-79EFB60AE8A3}"/>
              </a:ext>
            </a:extLst>
          </p:cNvPr>
          <p:cNvSpPr>
            <a:spLocks noGrp="1"/>
          </p:cNvSpPr>
          <p:nvPr>
            <p:ph sz="quarter" idx="20" hasCustomPrompt="1"/>
          </p:nvPr>
        </p:nvSpPr>
        <p:spPr>
          <a:xfrm>
            <a:off x="7574602" y="6165850"/>
            <a:ext cx="1296000" cy="503237"/>
          </a:xfrm>
        </p:spPr>
        <p:txBody>
          <a:bodyPr anchor="ctr"/>
          <a:lstStyle>
            <a:lvl1pPr algn="ctr">
              <a:defRPr sz="1200"/>
            </a:lvl1pPr>
          </a:lstStyle>
          <a:p>
            <a:pPr lvl="0"/>
            <a:r>
              <a:rPr lang="de-DE"/>
              <a:t>Partnerlogo hinzufügen</a:t>
            </a:r>
            <a:endParaRPr lang="de-CH"/>
          </a:p>
        </p:txBody>
      </p:sp>
      <p:sp>
        <p:nvSpPr>
          <p:cNvPr id="6" name="Inhaltsplatzhalter 4">
            <a:extLst>
              <a:ext uri="{FF2B5EF4-FFF2-40B4-BE49-F238E27FC236}">
                <a16:creationId xmlns:a16="http://schemas.microsoft.com/office/drawing/2014/main" id="{76A12EC1-51DB-B067-9685-66590C77A0CB}"/>
              </a:ext>
            </a:extLst>
          </p:cNvPr>
          <p:cNvSpPr>
            <a:spLocks noGrp="1"/>
          </p:cNvSpPr>
          <p:nvPr>
            <p:ph sz="quarter" idx="21" hasCustomPrompt="1"/>
          </p:nvPr>
        </p:nvSpPr>
        <p:spPr>
          <a:xfrm>
            <a:off x="9031307" y="6165850"/>
            <a:ext cx="1296000" cy="503237"/>
          </a:xfrm>
        </p:spPr>
        <p:txBody>
          <a:bodyPr anchor="ctr"/>
          <a:lstStyle>
            <a:lvl1pPr algn="ctr">
              <a:defRPr sz="1200"/>
            </a:lvl1pPr>
          </a:lstStyle>
          <a:p>
            <a:pPr lvl="0"/>
            <a:r>
              <a:rPr lang="de-DE"/>
              <a:t>Partnerlogo hinzufügen</a:t>
            </a:r>
            <a:endParaRPr lang="de-CH"/>
          </a:p>
        </p:txBody>
      </p:sp>
      <p:sp>
        <p:nvSpPr>
          <p:cNvPr id="7" name="Inhaltsplatzhalter 4">
            <a:extLst>
              <a:ext uri="{FF2B5EF4-FFF2-40B4-BE49-F238E27FC236}">
                <a16:creationId xmlns:a16="http://schemas.microsoft.com/office/drawing/2014/main" id="{A6181D0D-7093-1B5C-D9DE-44FDA2375CA3}"/>
              </a:ext>
            </a:extLst>
          </p:cNvPr>
          <p:cNvSpPr>
            <a:spLocks noGrp="1"/>
          </p:cNvSpPr>
          <p:nvPr>
            <p:ph sz="quarter" idx="22" hasCustomPrompt="1"/>
          </p:nvPr>
        </p:nvSpPr>
        <p:spPr>
          <a:xfrm>
            <a:off x="10488013" y="6165850"/>
            <a:ext cx="1296000" cy="503237"/>
          </a:xfrm>
        </p:spPr>
        <p:txBody>
          <a:bodyPr anchor="ctr"/>
          <a:lstStyle>
            <a:lvl1pPr algn="ctr">
              <a:defRPr sz="1200"/>
            </a:lvl1pPr>
          </a:lstStyle>
          <a:p>
            <a:pPr lvl="0"/>
            <a:r>
              <a:rPr lang="de-DE"/>
              <a:t>Partnerlogo hinzufügen</a:t>
            </a:r>
            <a:endParaRPr lang="de-CH"/>
          </a:p>
        </p:txBody>
      </p:sp>
      <p:sp>
        <p:nvSpPr>
          <p:cNvPr id="8" name="Inhaltsplatzhalter 4">
            <a:extLst>
              <a:ext uri="{FF2B5EF4-FFF2-40B4-BE49-F238E27FC236}">
                <a16:creationId xmlns:a16="http://schemas.microsoft.com/office/drawing/2014/main" id="{6C5149AC-A26B-5E65-B2ED-1A686087CC87}"/>
              </a:ext>
            </a:extLst>
          </p:cNvPr>
          <p:cNvSpPr>
            <a:spLocks noGrp="1"/>
          </p:cNvSpPr>
          <p:nvPr>
            <p:ph sz="quarter" idx="19" hasCustomPrompt="1"/>
          </p:nvPr>
        </p:nvSpPr>
        <p:spPr>
          <a:xfrm>
            <a:off x="6117897" y="6165850"/>
            <a:ext cx="1296000" cy="503237"/>
          </a:xfrm>
        </p:spPr>
        <p:txBody>
          <a:bodyPr anchor="ctr"/>
          <a:lstStyle>
            <a:lvl1pPr algn="ctr">
              <a:defRPr sz="1200"/>
            </a:lvl1pPr>
          </a:lstStyle>
          <a:p>
            <a:pPr lvl="0"/>
            <a:r>
              <a:rPr lang="de-DE"/>
              <a:t>Partnerlogo hinzufügen</a:t>
            </a:r>
            <a:endParaRPr lang="de-CH"/>
          </a:p>
        </p:txBody>
      </p:sp>
      <p:sp>
        <p:nvSpPr>
          <p:cNvPr id="10" name="Textplatzhalter 16">
            <a:extLst>
              <a:ext uri="{FF2B5EF4-FFF2-40B4-BE49-F238E27FC236}">
                <a16:creationId xmlns:a16="http://schemas.microsoft.com/office/drawing/2014/main" id="{12757073-83C3-9960-E39F-72C4A706C13B}"/>
              </a:ext>
            </a:extLst>
          </p:cNvPr>
          <p:cNvSpPr>
            <a:spLocks noGrp="1"/>
          </p:cNvSpPr>
          <p:nvPr>
            <p:ph type="body" sz="quarter" idx="23" hasCustomPrompt="1"/>
          </p:nvPr>
        </p:nvSpPr>
        <p:spPr>
          <a:xfrm>
            <a:off x="10828425" y="4453206"/>
            <a:ext cx="954000" cy="954000"/>
          </a:xfrm>
          <a:blipFill>
            <a:blip r:embed="rId2"/>
            <a:stretch>
              <a:fillRect/>
            </a:stretch>
          </a:blipFill>
        </p:spPr>
        <p:txBody>
          <a:bodyPr/>
          <a:lstStyle>
            <a:lvl1pPr>
              <a:defRPr sz="100">
                <a:solidFill>
                  <a:schemeClr val="accent2"/>
                </a:solidFill>
              </a:defRPr>
            </a:lvl1pPr>
            <a:lvl2pPr>
              <a:defRPr sz="100"/>
            </a:lvl2pPr>
            <a:lvl3pPr>
              <a:defRPr sz="100"/>
            </a:lvl3pPr>
            <a:lvl4pPr>
              <a:defRPr sz="100"/>
            </a:lvl4pPr>
            <a:lvl5pPr>
              <a:defRPr sz="100"/>
            </a:lvl5pPr>
          </a:lstStyle>
          <a:p>
            <a:pPr lvl="0"/>
            <a:r>
              <a:rPr lang="de-DE"/>
              <a:t> </a:t>
            </a:r>
            <a:endParaRPr lang="de-CH"/>
          </a:p>
        </p:txBody>
      </p:sp>
      <p:sp>
        <p:nvSpPr>
          <p:cNvPr id="15" name="Textplatzhalter 14">
            <a:extLst>
              <a:ext uri="{FF2B5EF4-FFF2-40B4-BE49-F238E27FC236}">
                <a16:creationId xmlns:a16="http://schemas.microsoft.com/office/drawing/2014/main" id="{A0B19B6F-6322-50B9-7AFE-4DEB218C2C70}"/>
              </a:ext>
            </a:extLst>
          </p:cNvPr>
          <p:cNvSpPr>
            <a:spLocks noGrp="1"/>
          </p:cNvSpPr>
          <p:nvPr>
            <p:ph type="body" sz="quarter" idx="24" hasCustomPrompt="1"/>
          </p:nvPr>
        </p:nvSpPr>
        <p:spPr>
          <a:xfrm>
            <a:off x="398537" y="6265343"/>
            <a:ext cx="3875089" cy="184666"/>
          </a:xfrm>
        </p:spPr>
        <p:txBody>
          <a:bodyPr anchor="b"/>
          <a:lstStyle>
            <a:lvl1pPr>
              <a:defRPr sz="1200"/>
            </a:lvl1pPr>
            <a:lvl2pPr>
              <a:defRPr sz="1200"/>
            </a:lvl2pPr>
            <a:lvl3pPr>
              <a:defRPr sz="1200"/>
            </a:lvl3pPr>
            <a:lvl4pPr>
              <a:defRPr sz="1200"/>
            </a:lvl4pPr>
            <a:lvl5pPr>
              <a:defRPr sz="1200"/>
            </a:lvl5pPr>
          </a:lstStyle>
          <a:p>
            <a:pPr lvl="0"/>
            <a:r>
              <a:rPr lang="de-DE"/>
              <a:t>In Zusammenarbeit mit:</a:t>
            </a:r>
            <a:endParaRPr lang="de-CH"/>
          </a:p>
        </p:txBody>
      </p:sp>
    </p:spTree>
    <p:extLst>
      <p:ext uri="{BB962C8B-B14F-4D97-AF65-F5344CB8AC3E}">
        <p14:creationId xmlns:p14="http://schemas.microsoft.com/office/powerpoint/2010/main" val="3601394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aseOnepager_PostAdvertising">
    <p:spTree>
      <p:nvGrpSpPr>
        <p:cNvPr id="1" name=""/>
        <p:cNvGrpSpPr/>
        <p:nvPr/>
      </p:nvGrpSpPr>
      <p:grpSpPr>
        <a:xfrm>
          <a:off x="0" y="0"/>
          <a:ext cx="0" cy="0"/>
          <a:chOff x="0" y="0"/>
          <a:chExt cx="0" cy="0"/>
        </a:xfrm>
      </p:grpSpPr>
      <p:sp>
        <p:nvSpPr>
          <p:cNvPr id="39" name="Bildplatzhalter 4">
            <a:extLst>
              <a:ext uri="{FF2B5EF4-FFF2-40B4-BE49-F238E27FC236}">
                <a16:creationId xmlns:a16="http://schemas.microsoft.com/office/drawing/2014/main" id="{C0AC0179-E6AF-D854-40E2-7943D2E5385E}"/>
              </a:ext>
            </a:extLst>
          </p:cNvPr>
          <p:cNvSpPr>
            <a:spLocks noGrp="1"/>
          </p:cNvSpPr>
          <p:nvPr>
            <p:ph type="pic" sz="quarter" idx="13" hasCustomPrompt="1"/>
          </p:nvPr>
        </p:nvSpPr>
        <p:spPr>
          <a:xfrm>
            <a:off x="8183563" y="1988775"/>
            <a:ext cx="3601889" cy="4427894"/>
          </a:xfrm>
          <a:pattFill prst="lgCheck">
            <a:fgClr>
              <a:schemeClr val="bg1">
                <a:lumMod val="85000"/>
              </a:schemeClr>
            </a:fgClr>
            <a:bgClr>
              <a:schemeClr val="bg1"/>
            </a:bgClr>
          </a:pattFill>
        </p:spPr>
        <p:txBody>
          <a:bodyPr tIns="540000" anchor="t" anchorCtr="0"/>
          <a:lstStyle>
            <a:lvl1pPr algn="ctr">
              <a:defRPr sz="1200"/>
            </a:lvl1pPr>
          </a:lstStyle>
          <a:p>
            <a:r>
              <a:rPr lang="de-DE"/>
              <a:t>Bild durch «Drag &amp; Drop» in den Bildplatzhalter ziehen oder Platzhalter markieren, Bild durch CTRL-V einfügen und in den Hintergrund stellen</a:t>
            </a:r>
            <a:endParaRPr lang="de-CH"/>
          </a:p>
        </p:txBody>
      </p:sp>
      <p:sp>
        <p:nvSpPr>
          <p:cNvPr id="3" name="Fußzeilenplatzhalter 2">
            <a:extLst>
              <a:ext uri="{FF2B5EF4-FFF2-40B4-BE49-F238E27FC236}">
                <a16:creationId xmlns:a16="http://schemas.microsoft.com/office/drawing/2014/main" id="{1B008E31-764B-ED30-91B9-35F9BF2BD616}"/>
              </a:ext>
            </a:extLst>
          </p:cNvPr>
          <p:cNvSpPr>
            <a:spLocks noGrp="1"/>
          </p:cNvSpPr>
          <p:nvPr>
            <p:ph type="ftr" sz="quarter" idx="10"/>
          </p:nvPr>
        </p:nvSpPr>
        <p:spPr/>
        <p:txBody>
          <a:bodyPr/>
          <a:lstStyle/>
          <a:p>
            <a:r>
              <a:rPr lang="de-CH"/>
              <a:t>© Post Advertising – [[Thema der Präsentation]] – [[Vorname Name / Teambezeichnung]] (Fusszeile ändern über «Einfügen &gt; Kopf- und Fusszeile»)</a:t>
            </a:r>
            <a:endParaRPr lang="de-CH" noProof="0"/>
          </a:p>
        </p:txBody>
      </p:sp>
      <p:sp>
        <p:nvSpPr>
          <p:cNvPr id="10" name="Freihandform: Form 9">
            <a:extLst>
              <a:ext uri="{FF2B5EF4-FFF2-40B4-BE49-F238E27FC236}">
                <a16:creationId xmlns:a16="http://schemas.microsoft.com/office/drawing/2014/main" id="{5F94DDE8-D5AE-5418-8D3B-753C0E4E8699}"/>
              </a:ext>
            </a:extLst>
          </p:cNvPr>
          <p:cNvSpPr/>
          <p:nvPr userDrawn="1"/>
        </p:nvSpPr>
        <p:spPr bwMode="auto">
          <a:xfrm>
            <a:off x="0" y="-10274"/>
            <a:ext cx="12195425" cy="1654139"/>
          </a:xfrm>
          <a:custGeom>
            <a:avLst/>
            <a:gdLst>
              <a:gd name="connsiteX0" fmla="*/ 12195425 w 12195425"/>
              <a:gd name="connsiteY0" fmla="*/ 739739 h 1654139"/>
              <a:gd name="connsiteX1" fmla="*/ 12195425 w 12195425"/>
              <a:gd name="connsiteY1" fmla="*/ 0 h 1654139"/>
              <a:gd name="connsiteX2" fmla="*/ 0 w 12195425"/>
              <a:gd name="connsiteY2" fmla="*/ 0 h 1654139"/>
              <a:gd name="connsiteX3" fmla="*/ 0 w 12195425"/>
              <a:gd name="connsiteY3" fmla="*/ 1654139 h 1654139"/>
            </a:gdLst>
            <a:ahLst/>
            <a:cxnLst>
              <a:cxn ang="0">
                <a:pos x="connsiteX0" y="connsiteY0"/>
              </a:cxn>
              <a:cxn ang="0">
                <a:pos x="connsiteX1" y="connsiteY1"/>
              </a:cxn>
              <a:cxn ang="0">
                <a:pos x="connsiteX2" y="connsiteY2"/>
              </a:cxn>
              <a:cxn ang="0">
                <a:pos x="connsiteX3" y="connsiteY3"/>
              </a:cxn>
            </a:cxnLst>
            <a:rect l="l" t="t" r="r" b="b"/>
            <a:pathLst>
              <a:path w="12195425" h="1654139">
                <a:moveTo>
                  <a:pt x="12195425" y="739739"/>
                </a:moveTo>
                <a:lnTo>
                  <a:pt x="12195425" y="0"/>
                </a:lnTo>
                <a:lnTo>
                  <a:pt x="0" y="0"/>
                </a:lnTo>
                <a:lnTo>
                  <a:pt x="0" y="1654139"/>
                </a:lnTo>
              </a:path>
            </a:pathLst>
          </a:custGeom>
          <a:noFill/>
          <a:ln w="9525">
            <a:noFill/>
            <a:miter lim="800000"/>
            <a:headEnd/>
            <a:tailEnd/>
          </a:ln>
        </p:spPr>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de-CH" sz="1400" b="0" i="0" u="none" strike="noStrike" cap="none" normalizeH="0" baseline="0">
              <a:ln>
                <a:noFill/>
              </a:ln>
              <a:solidFill>
                <a:schemeClr val="tx1"/>
              </a:solidFill>
              <a:effectLst/>
              <a:latin typeface="Frutiger 45 Light" pitchFamily="34" charset="-128"/>
            </a:endParaRPr>
          </a:p>
        </p:txBody>
      </p:sp>
      <p:sp>
        <p:nvSpPr>
          <p:cNvPr id="8" name="Titel 7">
            <a:extLst>
              <a:ext uri="{FF2B5EF4-FFF2-40B4-BE49-F238E27FC236}">
                <a16:creationId xmlns:a16="http://schemas.microsoft.com/office/drawing/2014/main" id="{399C0D8C-61A8-E7D7-1BBF-DA9F36370CCB}"/>
              </a:ext>
            </a:extLst>
          </p:cNvPr>
          <p:cNvSpPr>
            <a:spLocks noGrp="1"/>
          </p:cNvSpPr>
          <p:nvPr>
            <p:ph type="title" hasCustomPrompt="1"/>
          </p:nvPr>
        </p:nvSpPr>
        <p:spPr/>
        <p:txBody>
          <a:bodyPr/>
          <a:lstStyle>
            <a:lvl1pPr>
              <a:defRPr b="1"/>
            </a:lvl1pPr>
          </a:lstStyle>
          <a:p>
            <a:r>
              <a:rPr lang="de-CH" noProof="0"/>
              <a:t>Titel hinzufügen</a:t>
            </a:r>
          </a:p>
        </p:txBody>
      </p:sp>
      <p:sp>
        <p:nvSpPr>
          <p:cNvPr id="40" name="Textplatzhalter 39">
            <a:extLst>
              <a:ext uri="{FF2B5EF4-FFF2-40B4-BE49-F238E27FC236}">
                <a16:creationId xmlns:a16="http://schemas.microsoft.com/office/drawing/2014/main" id="{081F1468-2EBA-74A4-586C-CB96CA7D744A}"/>
              </a:ext>
            </a:extLst>
          </p:cNvPr>
          <p:cNvSpPr>
            <a:spLocks noGrp="1"/>
          </p:cNvSpPr>
          <p:nvPr>
            <p:ph type="body" sz="quarter" idx="15" hasCustomPrompt="1"/>
          </p:nvPr>
        </p:nvSpPr>
        <p:spPr>
          <a:xfrm>
            <a:off x="407988" y="3996991"/>
            <a:ext cx="1655762" cy="360000"/>
          </a:xfrm>
          <a:solidFill>
            <a:srgbClr val="523178"/>
          </a:solidFill>
          <a:ln w="9525">
            <a:noFill/>
            <a:miter lim="800000"/>
            <a:headEnd/>
            <a:tailEnd/>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lvl1pPr>
              <a:defRPr lang="de-DE" sz="1200" b="1" spc="-10" smtClean="0">
                <a:solidFill>
                  <a:schemeClr val="bg1"/>
                </a:solidFill>
              </a:defRPr>
            </a:lvl1pPr>
            <a:lvl2pPr>
              <a:defRPr lang="de-DE" smtClean="0"/>
            </a:lvl2pPr>
            <a:lvl3pPr>
              <a:defRPr lang="de-DE" smtClean="0"/>
            </a:lvl3pPr>
            <a:lvl4pPr>
              <a:defRPr lang="de-DE" smtClean="0"/>
            </a:lvl4pPr>
            <a:lvl5pPr>
              <a:defRPr lang="de-CH"/>
            </a:lvl5pPr>
          </a:lstStyle>
          <a:p>
            <a:pPr lvl="0"/>
            <a:r>
              <a:rPr lang="de-DE"/>
              <a:t>[[Ziele]]</a:t>
            </a:r>
          </a:p>
        </p:txBody>
      </p:sp>
      <p:sp>
        <p:nvSpPr>
          <p:cNvPr id="41" name="Textplatzhalter 39">
            <a:extLst>
              <a:ext uri="{FF2B5EF4-FFF2-40B4-BE49-F238E27FC236}">
                <a16:creationId xmlns:a16="http://schemas.microsoft.com/office/drawing/2014/main" id="{AB253807-6D71-A5E1-7D3C-10199C9E0ED2}"/>
              </a:ext>
            </a:extLst>
          </p:cNvPr>
          <p:cNvSpPr>
            <a:spLocks noGrp="1"/>
          </p:cNvSpPr>
          <p:nvPr>
            <p:ph type="body" sz="quarter" idx="16" hasCustomPrompt="1"/>
          </p:nvPr>
        </p:nvSpPr>
        <p:spPr>
          <a:xfrm>
            <a:off x="2352438" y="3996991"/>
            <a:ext cx="1656000" cy="360000"/>
          </a:xfrm>
          <a:solidFill>
            <a:srgbClr val="523178"/>
          </a:solidFill>
          <a:ln w="9525">
            <a:noFill/>
            <a:miter lim="800000"/>
            <a:headEnd/>
            <a:tailEnd/>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lvl1pPr>
              <a:defRPr lang="de-DE" sz="1200" b="1" spc="-10" smtClean="0">
                <a:solidFill>
                  <a:schemeClr val="bg1"/>
                </a:solidFill>
              </a:defRPr>
            </a:lvl1pPr>
            <a:lvl2pPr>
              <a:defRPr lang="de-DE" smtClean="0"/>
            </a:lvl2pPr>
            <a:lvl3pPr>
              <a:defRPr lang="de-DE" smtClean="0"/>
            </a:lvl3pPr>
            <a:lvl4pPr>
              <a:defRPr lang="de-DE" smtClean="0"/>
            </a:lvl4pPr>
            <a:lvl5pPr>
              <a:defRPr lang="de-CH"/>
            </a:lvl5pPr>
          </a:lstStyle>
          <a:p>
            <a:pPr lvl="0"/>
            <a:r>
              <a:rPr lang="de-DE"/>
              <a:t>[[Zielgruppe]]</a:t>
            </a:r>
          </a:p>
        </p:txBody>
      </p:sp>
      <p:sp>
        <p:nvSpPr>
          <p:cNvPr id="42" name="Textplatzhalter 39">
            <a:extLst>
              <a:ext uri="{FF2B5EF4-FFF2-40B4-BE49-F238E27FC236}">
                <a16:creationId xmlns:a16="http://schemas.microsoft.com/office/drawing/2014/main" id="{2325A1C2-C6AB-DE74-74D0-C3BA322F7F7B}"/>
              </a:ext>
            </a:extLst>
          </p:cNvPr>
          <p:cNvSpPr>
            <a:spLocks noGrp="1"/>
          </p:cNvSpPr>
          <p:nvPr>
            <p:ph type="body" sz="quarter" idx="17" hasCustomPrompt="1"/>
          </p:nvPr>
        </p:nvSpPr>
        <p:spPr>
          <a:xfrm>
            <a:off x="4295775" y="3996991"/>
            <a:ext cx="3599249" cy="360000"/>
          </a:xfrm>
          <a:solidFill>
            <a:srgbClr val="523178"/>
          </a:solidFill>
          <a:ln w="9525">
            <a:noFill/>
            <a:miter lim="800000"/>
            <a:headEnd/>
            <a:tailEnd/>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lvl1pPr>
              <a:defRPr lang="de-DE" sz="1200" b="1" spc="-10" smtClean="0">
                <a:solidFill>
                  <a:schemeClr val="bg1"/>
                </a:solidFill>
              </a:defRPr>
            </a:lvl1pPr>
            <a:lvl2pPr>
              <a:defRPr lang="de-DE" smtClean="0"/>
            </a:lvl2pPr>
            <a:lvl3pPr>
              <a:defRPr lang="de-DE" smtClean="0"/>
            </a:lvl3pPr>
            <a:lvl4pPr>
              <a:defRPr lang="de-DE" smtClean="0"/>
            </a:lvl4pPr>
            <a:lvl5pPr>
              <a:defRPr lang="de-CH"/>
            </a:lvl5pPr>
          </a:lstStyle>
          <a:p>
            <a:pPr lvl="0"/>
            <a:r>
              <a:rPr lang="de-DE"/>
              <a:t>[[Ergebnisse]]</a:t>
            </a:r>
          </a:p>
        </p:txBody>
      </p:sp>
      <p:sp>
        <p:nvSpPr>
          <p:cNvPr id="48" name="Datumsplatzhalter 3">
            <a:extLst>
              <a:ext uri="{FF2B5EF4-FFF2-40B4-BE49-F238E27FC236}">
                <a16:creationId xmlns:a16="http://schemas.microsoft.com/office/drawing/2014/main" id="{E087820C-248E-3AEC-EF5C-3DF980E5A4BC}"/>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D5A730F3-3761-469F-AA29-778FDF6E7025}" type="datetime1">
              <a:rPr lang="de-CH" smtClean="0"/>
              <a:t>13.12.2025</a:t>
            </a:fld>
            <a:endParaRPr lang="de-CH"/>
          </a:p>
        </p:txBody>
      </p:sp>
      <p:sp>
        <p:nvSpPr>
          <p:cNvPr id="49" name="Foliennummernplatzhalter 5">
            <a:extLst>
              <a:ext uri="{FF2B5EF4-FFF2-40B4-BE49-F238E27FC236}">
                <a16:creationId xmlns:a16="http://schemas.microsoft.com/office/drawing/2014/main" id="{F6E2A2E2-63C3-6F5F-C434-5E5FE6FC0641}"/>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
        <p:nvSpPr>
          <p:cNvPr id="50" name="Textplatzhalter 39">
            <a:extLst>
              <a:ext uri="{FF2B5EF4-FFF2-40B4-BE49-F238E27FC236}">
                <a16:creationId xmlns:a16="http://schemas.microsoft.com/office/drawing/2014/main" id="{823C3444-952B-0A6E-DC67-381952A89690}"/>
              </a:ext>
            </a:extLst>
          </p:cNvPr>
          <p:cNvSpPr>
            <a:spLocks noGrp="1"/>
          </p:cNvSpPr>
          <p:nvPr>
            <p:ph type="body" sz="quarter" idx="21" hasCustomPrompt="1"/>
          </p:nvPr>
        </p:nvSpPr>
        <p:spPr>
          <a:xfrm>
            <a:off x="407987" y="1988775"/>
            <a:ext cx="7487035" cy="360000"/>
          </a:xfrm>
          <a:solidFill>
            <a:srgbClr val="523178"/>
          </a:solidFill>
          <a:ln w="9525">
            <a:noFill/>
            <a:miter lim="800000"/>
            <a:headEnd/>
            <a:tailEnd/>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lvl1pPr>
              <a:defRPr lang="de-DE" sz="1200" b="1" spc="-10" smtClean="0">
                <a:solidFill>
                  <a:schemeClr val="bg1"/>
                </a:solidFill>
              </a:defRPr>
            </a:lvl1pPr>
            <a:lvl2pPr>
              <a:defRPr lang="de-DE" smtClean="0"/>
            </a:lvl2pPr>
            <a:lvl3pPr>
              <a:defRPr lang="de-DE" smtClean="0"/>
            </a:lvl3pPr>
            <a:lvl4pPr>
              <a:defRPr lang="de-DE" smtClean="0"/>
            </a:lvl4pPr>
            <a:lvl5pPr>
              <a:defRPr lang="de-CH"/>
            </a:lvl5pPr>
          </a:lstStyle>
          <a:p>
            <a:r>
              <a:rPr lang="de-CH" sz="1200" b="1">
                <a:solidFill>
                  <a:schemeClr val="bg1"/>
                </a:solidFill>
              </a:rPr>
              <a:t>[[kurze Illustration des Cases]]</a:t>
            </a:r>
            <a:endParaRPr lang="de-CH" sz="1200" b="0">
              <a:solidFill>
                <a:schemeClr val="bg1"/>
              </a:solidFill>
            </a:endParaRPr>
          </a:p>
        </p:txBody>
      </p:sp>
      <p:sp>
        <p:nvSpPr>
          <p:cNvPr id="52" name="Textplatzhalter 51">
            <a:extLst>
              <a:ext uri="{FF2B5EF4-FFF2-40B4-BE49-F238E27FC236}">
                <a16:creationId xmlns:a16="http://schemas.microsoft.com/office/drawing/2014/main" id="{06B9B615-88E1-F3CA-7EC1-723A7EC6BB21}"/>
              </a:ext>
            </a:extLst>
          </p:cNvPr>
          <p:cNvSpPr>
            <a:spLocks noGrp="1"/>
          </p:cNvSpPr>
          <p:nvPr>
            <p:ph type="body" sz="quarter" idx="22" hasCustomPrompt="1"/>
          </p:nvPr>
        </p:nvSpPr>
        <p:spPr>
          <a:xfrm>
            <a:off x="4295775" y="4356991"/>
            <a:ext cx="3599247" cy="2059677"/>
          </a:xfrm>
        </p:spPr>
        <p:txBody>
          <a:bodyPr tIns="72000"/>
          <a:lstStyle>
            <a:lvl1pPr marL="171450" indent="-171450">
              <a:spcAft>
                <a:spcPts val="600"/>
              </a:spcAft>
              <a:buFont typeface="Symbol" panose="05050102010706020507" pitchFamily="18" charset="2"/>
              <a:buChar char="-"/>
              <a:defRPr sz="1200"/>
            </a:lvl1pPr>
            <a:lvl2pPr marL="198000" indent="-198000">
              <a:buFont typeface="Symbol" panose="05050102010706020507" pitchFamily="18" charset="2"/>
              <a:buChar char="-"/>
              <a:defRPr sz="1200"/>
            </a:lvl2pPr>
            <a:lvl3pPr marL="396000" indent="-198000">
              <a:buFont typeface="Symbol" panose="05050102010706020507" pitchFamily="18" charset="2"/>
              <a:buChar char="-"/>
              <a:defRPr sz="1200"/>
            </a:lvl3pPr>
            <a:lvl4pPr marL="594000" indent="-198000">
              <a:buFont typeface="Symbol" panose="05050102010706020507" pitchFamily="18" charset="2"/>
              <a:buChar char="-"/>
              <a:defRPr sz="1200"/>
            </a:lvl4pPr>
            <a:lvl5pPr marL="792000" indent="-198000">
              <a:buFont typeface="Symbol" panose="05050102010706020507" pitchFamily="18" charset="2"/>
              <a:buChar char="-"/>
              <a:defRPr sz="1200"/>
            </a:lvl5pPr>
          </a:lstStyle>
          <a:p>
            <a:pPr lvl="0"/>
            <a:r>
              <a:rPr lang="de-DE"/>
              <a:t>…</a:t>
            </a:r>
            <a:endParaRPr lang="de-CH"/>
          </a:p>
        </p:txBody>
      </p:sp>
      <p:sp>
        <p:nvSpPr>
          <p:cNvPr id="53" name="Textplatzhalter 51">
            <a:extLst>
              <a:ext uri="{FF2B5EF4-FFF2-40B4-BE49-F238E27FC236}">
                <a16:creationId xmlns:a16="http://schemas.microsoft.com/office/drawing/2014/main" id="{62F4E86A-EA23-A635-6BD8-77B45FC751C4}"/>
              </a:ext>
            </a:extLst>
          </p:cNvPr>
          <p:cNvSpPr>
            <a:spLocks noGrp="1"/>
          </p:cNvSpPr>
          <p:nvPr>
            <p:ph type="body" sz="quarter" idx="23" hasCustomPrompt="1"/>
          </p:nvPr>
        </p:nvSpPr>
        <p:spPr>
          <a:xfrm>
            <a:off x="2352438" y="4356991"/>
            <a:ext cx="1656000" cy="2059677"/>
          </a:xfrm>
        </p:spPr>
        <p:txBody>
          <a:bodyPr tIns="72000"/>
          <a:lstStyle>
            <a:lvl1pPr marL="171450" indent="-171450">
              <a:spcAft>
                <a:spcPts val="600"/>
              </a:spcAft>
              <a:buFont typeface="Symbol" panose="05050102010706020507" pitchFamily="18" charset="2"/>
              <a:buChar char="-"/>
              <a:defRPr sz="1200"/>
            </a:lvl1pPr>
            <a:lvl2pPr marL="198000" indent="-198000">
              <a:buFont typeface="Symbol" panose="05050102010706020507" pitchFamily="18" charset="2"/>
              <a:buChar char="-"/>
              <a:defRPr sz="1200"/>
            </a:lvl2pPr>
            <a:lvl3pPr marL="396000" indent="-198000">
              <a:buFont typeface="Symbol" panose="05050102010706020507" pitchFamily="18" charset="2"/>
              <a:buChar char="-"/>
              <a:defRPr sz="1200"/>
            </a:lvl3pPr>
            <a:lvl4pPr marL="594000" indent="-198000">
              <a:buFont typeface="Symbol" panose="05050102010706020507" pitchFamily="18" charset="2"/>
              <a:buChar char="-"/>
              <a:defRPr sz="1200"/>
            </a:lvl4pPr>
            <a:lvl5pPr marL="792000" indent="-198000">
              <a:buFont typeface="Symbol" panose="05050102010706020507" pitchFamily="18" charset="2"/>
              <a:buChar char="-"/>
              <a:defRPr sz="1200"/>
            </a:lvl5pPr>
          </a:lstStyle>
          <a:p>
            <a:pPr lvl="0"/>
            <a:r>
              <a:rPr lang="de-DE"/>
              <a:t>…</a:t>
            </a:r>
            <a:endParaRPr lang="de-CH"/>
          </a:p>
        </p:txBody>
      </p:sp>
      <p:sp>
        <p:nvSpPr>
          <p:cNvPr id="54" name="Textplatzhalter 51">
            <a:extLst>
              <a:ext uri="{FF2B5EF4-FFF2-40B4-BE49-F238E27FC236}">
                <a16:creationId xmlns:a16="http://schemas.microsoft.com/office/drawing/2014/main" id="{A1CFED8D-4D4F-679D-DADB-A0C6399FCE5A}"/>
              </a:ext>
            </a:extLst>
          </p:cNvPr>
          <p:cNvSpPr>
            <a:spLocks noGrp="1"/>
          </p:cNvSpPr>
          <p:nvPr>
            <p:ph type="body" sz="quarter" idx="24" hasCustomPrompt="1"/>
          </p:nvPr>
        </p:nvSpPr>
        <p:spPr>
          <a:xfrm>
            <a:off x="407988" y="4356991"/>
            <a:ext cx="1656000" cy="2059677"/>
          </a:xfrm>
        </p:spPr>
        <p:txBody>
          <a:bodyPr tIns="72000"/>
          <a:lstStyle>
            <a:lvl1pPr marL="171450" indent="-171450">
              <a:spcAft>
                <a:spcPts val="600"/>
              </a:spcAft>
              <a:buFont typeface="Symbol" panose="05050102010706020507" pitchFamily="18" charset="2"/>
              <a:buChar char="-"/>
              <a:defRPr sz="1200"/>
            </a:lvl1pPr>
            <a:lvl2pPr marL="198000" indent="-198000">
              <a:buFont typeface="Symbol" panose="05050102010706020507" pitchFamily="18" charset="2"/>
              <a:buChar char="-"/>
              <a:defRPr sz="1200"/>
            </a:lvl2pPr>
            <a:lvl3pPr marL="396000" indent="-198000">
              <a:buFont typeface="Symbol" panose="05050102010706020507" pitchFamily="18" charset="2"/>
              <a:buChar char="-"/>
              <a:defRPr sz="1200"/>
            </a:lvl3pPr>
            <a:lvl4pPr marL="594000" indent="-198000">
              <a:buFont typeface="Symbol" panose="05050102010706020507" pitchFamily="18" charset="2"/>
              <a:buChar char="-"/>
              <a:defRPr sz="1200"/>
            </a:lvl4pPr>
            <a:lvl5pPr marL="792000" indent="-198000">
              <a:buFont typeface="Symbol" panose="05050102010706020507" pitchFamily="18" charset="2"/>
              <a:buChar char="-"/>
              <a:defRPr sz="1200"/>
            </a:lvl5pPr>
          </a:lstStyle>
          <a:p>
            <a:pPr lvl="0"/>
            <a:r>
              <a:rPr lang="de-DE"/>
              <a:t>…</a:t>
            </a:r>
            <a:endParaRPr lang="de-CH"/>
          </a:p>
        </p:txBody>
      </p:sp>
    </p:spTree>
    <p:extLst>
      <p:ext uri="{BB962C8B-B14F-4D97-AF65-F5344CB8AC3E}">
        <p14:creationId xmlns:p14="http://schemas.microsoft.com/office/powerpoint/2010/main" val="1402891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ktfolie_PostAdvertising">
    <p:spTree>
      <p:nvGrpSpPr>
        <p:cNvPr id="1" name=""/>
        <p:cNvGrpSpPr/>
        <p:nvPr/>
      </p:nvGrpSpPr>
      <p:grpSpPr>
        <a:xfrm>
          <a:off x="0" y="0"/>
          <a:ext cx="0" cy="0"/>
          <a:chOff x="0" y="0"/>
          <a:chExt cx="0" cy="0"/>
        </a:xfrm>
      </p:grpSpPr>
      <p:sp>
        <p:nvSpPr>
          <p:cNvPr id="13" name="Bildplatzhalter 4">
            <a:extLst>
              <a:ext uri="{FF2B5EF4-FFF2-40B4-BE49-F238E27FC236}">
                <a16:creationId xmlns:a16="http://schemas.microsoft.com/office/drawing/2014/main" id="{79061F2E-EC60-EED1-E248-3B135078B9BB}"/>
              </a:ext>
            </a:extLst>
          </p:cNvPr>
          <p:cNvSpPr>
            <a:spLocks noGrp="1"/>
          </p:cNvSpPr>
          <p:nvPr>
            <p:ph type="pic" sz="quarter" idx="13" hasCustomPrompt="1"/>
          </p:nvPr>
        </p:nvSpPr>
        <p:spPr>
          <a:xfrm>
            <a:off x="6240463" y="824709"/>
            <a:ext cx="5951537" cy="6033291"/>
          </a:xfrm>
          <a:pattFill prst="lgCheck">
            <a:fgClr>
              <a:schemeClr val="bg1">
                <a:lumMod val="85000"/>
              </a:schemeClr>
            </a:fgClr>
            <a:bgClr>
              <a:schemeClr val="bg1"/>
            </a:bgClr>
          </a:pattFill>
        </p:spPr>
        <p:txBody>
          <a:bodyPr lIns="3780000" tIns="540000" rIns="180000" anchor="ctr" anchorCtr="0"/>
          <a:lstStyle>
            <a:lvl1pPr algn="r">
              <a:defRPr sz="1200"/>
            </a:lvl1pPr>
          </a:lstStyle>
          <a:p>
            <a:r>
              <a:rPr lang="de-DE"/>
              <a:t>Bild durch «Drag &amp; Drop» in den Bildplatzhalter ziehen oder Platzhalter markieren, Bild durch CTRL-V einfügen und in den Hintergrund stellen</a:t>
            </a:r>
            <a:endParaRPr lang="de-CH"/>
          </a:p>
        </p:txBody>
      </p:sp>
      <p:sp>
        <p:nvSpPr>
          <p:cNvPr id="2" name="Titel 1"/>
          <p:cNvSpPr>
            <a:spLocks noGrp="1"/>
          </p:cNvSpPr>
          <p:nvPr>
            <p:ph type="title" hasCustomPrompt="1"/>
          </p:nvPr>
        </p:nvSpPr>
        <p:spPr/>
        <p:txBody>
          <a:bodyPr/>
          <a:lstStyle/>
          <a:p>
            <a:r>
              <a:rPr lang="de-CH"/>
              <a:t>Titel hinzufügen</a:t>
            </a:r>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7" name="Datumsplatzhalter 3">
            <a:extLst>
              <a:ext uri="{FF2B5EF4-FFF2-40B4-BE49-F238E27FC236}">
                <a16:creationId xmlns:a16="http://schemas.microsoft.com/office/drawing/2014/main" id="{3ED8DD6C-0A51-72D4-ECAD-B2A58AF904B3}"/>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73DC453C-D9A3-4D6E-B6CB-699899A6FA40}" type="datetime1">
              <a:rPr lang="de-CH" smtClean="0"/>
              <a:t>13.12.2025</a:t>
            </a:fld>
            <a:endParaRPr lang="de-CH"/>
          </a:p>
        </p:txBody>
      </p:sp>
      <p:sp>
        <p:nvSpPr>
          <p:cNvPr id="8" name="Foliennummernplatzhalter 5">
            <a:extLst>
              <a:ext uri="{FF2B5EF4-FFF2-40B4-BE49-F238E27FC236}">
                <a16:creationId xmlns:a16="http://schemas.microsoft.com/office/drawing/2014/main" id="{F5F1BB65-F246-BBB3-2213-B0F38075FB95}"/>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
        <p:nvSpPr>
          <p:cNvPr id="15" name="Textplatzhalter 14">
            <a:extLst>
              <a:ext uri="{FF2B5EF4-FFF2-40B4-BE49-F238E27FC236}">
                <a16:creationId xmlns:a16="http://schemas.microsoft.com/office/drawing/2014/main" id="{CE4D5BEA-99D5-D6A5-EA64-E1A0B17612BC}"/>
              </a:ext>
            </a:extLst>
          </p:cNvPr>
          <p:cNvSpPr>
            <a:spLocks noGrp="1"/>
          </p:cNvSpPr>
          <p:nvPr>
            <p:ph type="body" sz="quarter" idx="14" hasCustomPrompt="1"/>
          </p:nvPr>
        </p:nvSpPr>
        <p:spPr>
          <a:xfrm>
            <a:off x="6526602" y="1991350"/>
            <a:ext cx="3312000" cy="4425326"/>
          </a:xfrm>
          <a:solidFill>
            <a:schemeClr val="bg1"/>
          </a:solidFill>
        </p:spPr>
        <p:txBody>
          <a:bodyPr lIns="180000" tIns="180000" rIns="180000" bIns="180000"/>
          <a:lstStyle>
            <a:lvl1pPr>
              <a:spcAft>
                <a:spcPts val="600"/>
              </a:spcAft>
              <a:defRPr sz="1200" b="0"/>
            </a:lvl1pPr>
            <a:lvl2pPr>
              <a:defRPr sz="1200"/>
            </a:lvl2pPr>
            <a:lvl3pPr>
              <a:defRPr sz="1200"/>
            </a:lvl3pPr>
            <a:lvl4pPr>
              <a:defRPr sz="1200"/>
            </a:lvl4pPr>
            <a:lvl5pPr>
              <a:defRPr sz="1200"/>
            </a:lvl5pPr>
          </a:lstStyle>
          <a:p>
            <a:pPr lvl="0"/>
            <a:r>
              <a:rPr lang="de-DE"/>
              <a:t>[[Weitere Informationen:]]</a:t>
            </a:r>
            <a:endParaRPr lang="de-CH"/>
          </a:p>
        </p:txBody>
      </p:sp>
      <p:sp>
        <p:nvSpPr>
          <p:cNvPr id="16" name="Textplatzhalter 39">
            <a:extLst>
              <a:ext uri="{FF2B5EF4-FFF2-40B4-BE49-F238E27FC236}">
                <a16:creationId xmlns:a16="http://schemas.microsoft.com/office/drawing/2014/main" id="{0DF76622-374D-E120-C611-1C45A893E77C}"/>
              </a:ext>
            </a:extLst>
          </p:cNvPr>
          <p:cNvSpPr>
            <a:spLocks noGrp="1"/>
          </p:cNvSpPr>
          <p:nvPr>
            <p:ph type="body" sz="quarter" idx="16" hasCustomPrompt="1"/>
          </p:nvPr>
        </p:nvSpPr>
        <p:spPr>
          <a:xfrm>
            <a:off x="407988" y="3539440"/>
            <a:ext cx="5543550" cy="360000"/>
          </a:xfrm>
          <a:solidFill>
            <a:srgbClr val="523178"/>
          </a:solidFill>
          <a:ln w="9525">
            <a:noFill/>
            <a:miter lim="800000"/>
            <a:headEnd/>
            <a:tailEnd/>
          </a:ln>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lvl1pPr>
              <a:defRPr lang="de-DE" sz="1200" b="1" spc="-10" smtClean="0">
                <a:solidFill>
                  <a:schemeClr val="bg1"/>
                </a:solidFill>
              </a:defRPr>
            </a:lvl1pPr>
            <a:lvl2pPr>
              <a:defRPr lang="de-DE" smtClean="0"/>
            </a:lvl2pPr>
            <a:lvl3pPr>
              <a:defRPr lang="de-DE" smtClean="0"/>
            </a:lvl3pPr>
            <a:lvl4pPr>
              <a:defRPr lang="de-DE" smtClean="0"/>
            </a:lvl4pPr>
            <a:lvl5pPr>
              <a:defRPr lang="de-CH"/>
            </a:lvl5pPr>
          </a:lstStyle>
          <a:p>
            <a:pPr lvl="0"/>
            <a:r>
              <a:rPr lang="de-DE"/>
              <a:t>[[Angebot und Vorteile]]</a:t>
            </a:r>
          </a:p>
        </p:txBody>
      </p:sp>
      <p:sp>
        <p:nvSpPr>
          <p:cNvPr id="17" name="Textplatzhalter 14">
            <a:extLst>
              <a:ext uri="{FF2B5EF4-FFF2-40B4-BE49-F238E27FC236}">
                <a16:creationId xmlns:a16="http://schemas.microsoft.com/office/drawing/2014/main" id="{542FEDD5-A7C6-2AAB-4208-BE0946F027D5}"/>
              </a:ext>
            </a:extLst>
          </p:cNvPr>
          <p:cNvSpPr>
            <a:spLocks noGrp="1"/>
          </p:cNvSpPr>
          <p:nvPr>
            <p:ph type="body" sz="quarter" idx="17" hasCustomPrompt="1"/>
          </p:nvPr>
        </p:nvSpPr>
        <p:spPr>
          <a:xfrm>
            <a:off x="407987" y="3899440"/>
            <a:ext cx="5543551" cy="2517234"/>
          </a:xfrm>
          <a:noFill/>
        </p:spPr>
        <p:txBody>
          <a:bodyPr lIns="0" tIns="72000" rIns="0" bIns="0"/>
          <a:lstStyle>
            <a:lvl1pPr marL="0" indent="0">
              <a:lnSpc>
                <a:spcPct val="100000"/>
              </a:lnSpc>
              <a:spcAft>
                <a:spcPts val="600"/>
              </a:spcAft>
              <a:buFont typeface="Symbol" panose="05050102010706020507" pitchFamily="18" charset="2"/>
              <a:buNone/>
              <a:defRPr sz="1200" b="0"/>
            </a:lvl1pPr>
            <a:lvl2pPr>
              <a:defRPr sz="1200"/>
            </a:lvl2pPr>
            <a:lvl3pPr>
              <a:defRPr sz="1200"/>
            </a:lvl3pPr>
            <a:lvl4pPr>
              <a:defRPr sz="1200"/>
            </a:lvl4pPr>
            <a:lvl5pPr>
              <a:defRPr sz="1200"/>
            </a:lvl5pPr>
          </a:lstStyle>
          <a:p>
            <a:pPr lvl="0"/>
            <a:r>
              <a:rPr lang="de-DE"/>
              <a:t>[[Beschreibung der Angebote und Vorteile]]</a:t>
            </a:r>
            <a:endParaRPr lang="de-CH"/>
          </a:p>
        </p:txBody>
      </p:sp>
      <p:sp>
        <p:nvSpPr>
          <p:cNvPr id="19" name="Textplatzhalter 14">
            <a:extLst>
              <a:ext uri="{FF2B5EF4-FFF2-40B4-BE49-F238E27FC236}">
                <a16:creationId xmlns:a16="http://schemas.microsoft.com/office/drawing/2014/main" id="{B828E4CA-F5CE-2E84-6E62-563D3EF4EBF1}"/>
              </a:ext>
            </a:extLst>
          </p:cNvPr>
          <p:cNvSpPr>
            <a:spLocks noGrp="1"/>
          </p:cNvSpPr>
          <p:nvPr>
            <p:ph type="body" sz="quarter" idx="18" hasCustomPrompt="1"/>
          </p:nvPr>
        </p:nvSpPr>
        <p:spPr>
          <a:xfrm>
            <a:off x="407987" y="1989138"/>
            <a:ext cx="5543551" cy="1331912"/>
          </a:xfrm>
          <a:noFill/>
        </p:spPr>
        <p:txBody>
          <a:bodyPr lIns="0" tIns="0" rIns="0" bIns="0"/>
          <a:lstStyle>
            <a:lvl1pPr marL="0" indent="0">
              <a:lnSpc>
                <a:spcPct val="100000"/>
              </a:lnSpc>
              <a:spcAft>
                <a:spcPts val="600"/>
              </a:spcAft>
              <a:buFont typeface="Symbol" panose="05050102010706020507" pitchFamily="18" charset="2"/>
              <a:buNone/>
              <a:defRPr sz="1200" b="0"/>
            </a:lvl1pPr>
            <a:lvl2pPr>
              <a:defRPr sz="1200"/>
            </a:lvl2pPr>
            <a:lvl3pPr>
              <a:defRPr sz="1200"/>
            </a:lvl3pPr>
            <a:lvl4pPr>
              <a:defRPr sz="1200"/>
            </a:lvl4pPr>
            <a:lvl5pPr>
              <a:defRPr sz="1200"/>
            </a:lvl5pPr>
          </a:lstStyle>
          <a:p>
            <a:pPr lvl="0"/>
            <a:r>
              <a:rPr lang="de-DE"/>
              <a:t>[[Beschreibung des Produkts/Angebots]]</a:t>
            </a:r>
            <a:endParaRPr lang="de-CH"/>
          </a:p>
        </p:txBody>
      </p:sp>
    </p:spTree>
    <p:extLst>
      <p:ext uri="{BB962C8B-B14F-4D97-AF65-F5344CB8AC3E}">
        <p14:creationId xmlns:p14="http://schemas.microsoft.com/office/powerpoint/2010/main" val="2594400413"/>
      </p:ext>
    </p:extLst>
  </p:cSld>
  <p:clrMapOvr>
    <a:masterClrMapping/>
  </p:clrMapOvr>
  <p:extLst>
    <p:ext uri="{DCECCB84-F9BA-43D5-87BE-67443E8EF086}">
      <p15:sldGuideLst xmlns:p15="http://schemas.microsoft.com/office/powerpoint/2012/main">
        <p15:guide id="1" pos="411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grammfolie_PostAdvertis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de-CH"/>
              <a:t>Fragestellung oder Hypothese hinzufügen</a:t>
            </a:r>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7" name="Datumsplatzhalter 3">
            <a:extLst>
              <a:ext uri="{FF2B5EF4-FFF2-40B4-BE49-F238E27FC236}">
                <a16:creationId xmlns:a16="http://schemas.microsoft.com/office/drawing/2014/main" id="{3ED8DD6C-0A51-72D4-ECAD-B2A58AF904B3}"/>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5F35710F-9B09-449C-AF7A-40468D4EDB78}" type="datetime1">
              <a:rPr lang="de-CH" smtClean="0"/>
              <a:t>13.12.2025</a:t>
            </a:fld>
            <a:endParaRPr lang="de-CH"/>
          </a:p>
        </p:txBody>
      </p:sp>
      <p:sp>
        <p:nvSpPr>
          <p:cNvPr id="8" name="Foliennummernplatzhalter 5">
            <a:extLst>
              <a:ext uri="{FF2B5EF4-FFF2-40B4-BE49-F238E27FC236}">
                <a16:creationId xmlns:a16="http://schemas.microsoft.com/office/drawing/2014/main" id="{F5F1BB65-F246-BBB3-2213-B0F38075FB95}"/>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
        <p:nvSpPr>
          <p:cNvPr id="15" name="Bildplatzhalter 14">
            <a:extLst>
              <a:ext uri="{FF2B5EF4-FFF2-40B4-BE49-F238E27FC236}">
                <a16:creationId xmlns:a16="http://schemas.microsoft.com/office/drawing/2014/main" id="{C8FD121B-DE3F-E0DD-BCE3-1E6C903AB075}"/>
              </a:ext>
            </a:extLst>
          </p:cNvPr>
          <p:cNvSpPr>
            <a:spLocks noGrp="1"/>
          </p:cNvSpPr>
          <p:nvPr>
            <p:ph type="pic" sz="quarter" idx="12" hasCustomPrompt="1"/>
          </p:nvPr>
        </p:nvSpPr>
        <p:spPr>
          <a:xfrm>
            <a:off x="8183563" y="1988233"/>
            <a:ext cx="1332817" cy="1332817"/>
          </a:xfrm>
          <a:prstGeom prst="ellipse">
            <a:avLst/>
          </a:prstGeom>
          <a:solidFill>
            <a:schemeClr val="bg2"/>
          </a:solidFill>
        </p:spPr>
        <p:txBody>
          <a:bodyPr anchor="ctr"/>
          <a:lstStyle>
            <a:lvl1pPr algn="ctr">
              <a:defRPr sz="1200">
                <a:solidFill>
                  <a:schemeClr val="bg1"/>
                </a:solidFill>
              </a:defRPr>
            </a:lvl1pPr>
          </a:lstStyle>
          <a:p>
            <a:r>
              <a:rPr lang="de-CH"/>
              <a:t> </a:t>
            </a:r>
          </a:p>
        </p:txBody>
      </p:sp>
      <p:sp>
        <p:nvSpPr>
          <p:cNvPr id="12" name="Textplatzhalter 11">
            <a:extLst>
              <a:ext uri="{FF2B5EF4-FFF2-40B4-BE49-F238E27FC236}">
                <a16:creationId xmlns:a16="http://schemas.microsoft.com/office/drawing/2014/main" id="{6A7EACB7-17B2-7FA9-486C-657A8C578F7E}"/>
              </a:ext>
            </a:extLst>
          </p:cNvPr>
          <p:cNvSpPr>
            <a:spLocks noGrp="1"/>
          </p:cNvSpPr>
          <p:nvPr>
            <p:ph type="body" sz="quarter" idx="13" hasCustomPrompt="1"/>
          </p:nvPr>
        </p:nvSpPr>
        <p:spPr>
          <a:xfrm>
            <a:off x="407988" y="5589588"/>
            <a:ext cx="11376025" cy="827087"/>
          </a:xfrm>
        </p:spPr>
        <p:txBody>
          <a:bodyPr anchor="b"/>
          <a:lstStyle>
            <a:lvl1pPr marL="896938" indent="-896938">
              <a:tabLst>
                <a:tab pos="896938" algn="l"/>
              </a:tabLst>
              <a:defRPr sz="1200">
                <a:latin typeface="+mn-lt"/>
              </a:defRPr>
            </a:lvl1pPr>
            <a:lvl2pPr>
              <a:defRPr sz="1000"/>
            </a:lvl2pPr>
            <a:lvl3pPr>
              <a:defRPr sz="1000"/>
            </a:lvl3pPr>
            <a:lvl4pPr>
              <a:defRPr sz="1000"/>
            </a:lvl4pPr>
            <a:lvl5pPr>
              <a:defRPr sz="1000"/>
            </a:lvl5pPr>
          </a:lstStyle>
          <a:p>
            <a:pPr lvl="0"/>
            <a:r>
              <a:rPr lang="de-DE"/>
              <a:t>[[Quellenangabe und weitere Informationen zur Fragestellung/zum Chart]]</a:t>
            </a:r>
            <a:endParaRPr lang="de-CH"/>
          </a:p>
        </p:txBody>
      </p:sp>
      <p:sp>
        <p:nvSpPr>
          <p:cNvPr id="16" name="Textplatzhalter 15">
            <a:extLst>
              <a:ext uri="{FF2B5EF4-FFF2-40B4-BE49-F238E27FC236}">
                <a16:creationId xmlns:a16="http://schemas.microsoft.com/office/drawing/2014/main" id="{F194EB08-DF8E-92B3-1876-8E8D988A4199}"/>
              </a:ext>
            </a:extLst>
          </p:cNvPr>
          <p:cNvSpPr>
            <a:spLocks noGrp="1"/>
          </p:cNvSpPr>
          <p:nvPr>
            <p:ph type="body" sz="quarter" idx="14" hasCustomPrompt="1"/>
          </p:nvPr>
        </p:nvSpPr>
        <p:spPr>
          <a:xfrm>
            <a:off x="8183563" y="3536675"/>
            <a:ext cx="3600450" cy="1836913"/>
          </a:xfrm>
        </p:spPr>
        <p:txBody>
          <a:bodyPr/>
          <a:lstStyle>
            <a:lvl1pPr>
              <a:defRPr/>
            </a:lvl1pPr>
          </a:lstStyle>
          <a:p>
            <a:pPr lvl="0"/>
            <a:r>
              <a:rPr lang="de-DE"/>
              <a:t>[[Kernaussage/Botschaft zur Fragestellung/zum Chart]]</a:t>
            </a:r>
            <a:endParaRPr lang="de-CH"/>
          </a:p>
        </p:txBody>
      </p:sp>
      <p:sp>
        <p:nvSpPr>
          <p:cNvPr id="18" name="Inhaltsplatzhalter 17">
            <a:extLst>
              <a:ext uri="{FF2B5EF4-FFF2-40B4-BE49-F238E27FC236}">
                <a16:creationId xmlns:a16="http://schemas.microsoft.com/office/drawing/2014/main" id="{0897C9AD-D1F0-732E-EDA5-BFB73F0D233F}"/>
              </a:ext>
            </a:extLst>
          </p:cNvPr>
          <p:cNvSpPr>
            <a:spLocks noGrp="1"/>
          </p:cNvSpPr>
          <p:nvPr>
            <p:ph sz="quarter" idx="15" hasCustomPrompt="1"/>
          </p:nvPr>
        </p:nvSpPr>
        <p:spPr>
          <a:xfrm>
            <a:off x="407987" y="1989138"/>
            <a:ext cx="7488238" cy="3384450"/>
          </a:xfrm>
        </p:spPr>
        <p:txBody>
          <a:bodyPr/>
          <a:lstStyle>
            <a:lvl1pPr>
              <a:defRPr/>
            </a:lvl1pPr>
          </a:lstStyle>
          <a:p>
            <a:pPr lvl="0"/>
            <a:r>
              <a:rPr lang="de-DE"/>
              <a:t>[[Platzhalter Diagramm]]</a:t>
            </a:r>
            <a:endParaRPr lang="de-CH"/>
          </a:p>
        </p:txBody>
      </p:sp>
    </p:spTree>
    <p:extLst>
      <p:ext uri="{BB962C8B-B14F-4D97-AF65-F5344CB8AC3E}">
        <p14:creationId xmlns:p14="http://schemas.microsoft.com/office/powerpoint/2010/main" val="3185356697"/>
      </p:ext>
    </p:extLst>
  </p:cSld>
  <p:clrMapOvr>
    <a:masterClrMapping/>
  </p:clrMapOvr>
  <p:extLst>
    <p:ext uri="{DCECCB84-F9BA-43D5-87BE-67443E8EF086}">
      <p15:sldGuideLst xmlns:p15="http://schemas.microsoft.com/office/powerpoint/2012/main">
        <p15:guide id="1" orient="horz" pos="3521" userDrawn="1">
          <p15:clr>
            <a:srgbClr val="FBAE40"/>
          </p15:clr>
        </p15:guide>
        <p15:guide id="2" pos="20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ontakt_PostAdvertisin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CH"/>
              <a:t>Titel hinzufügen</a:t>
            </a:r>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7" name="Datumsplatzhalter 3">
            <a:extLst>
              <a:ext uri="{FF2B5EF4-FFF2-40B4-BE49-F238E27FC236}">
                <a16:creationId xmlns:a16="http://schemas.microsoft.com/office/drawing/2014/main" id="{3ED8DD6C-0A51-72D4-ECAD-B2A58AF904B3}"/>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9EB6E084-3724-49AC-A732-44F8FEE3C114}" type="datetime1">
              <a:rPr lang="de-CH" smtClean="0"/>
              <a:t>13.12.2025</a:t>
            </a:fld>
            <a:endParaRPr lang="de-CH"/>
          </a:p>
        </p:txBody>
      </p:sp>
      <p:sp>
        <p:nvSpPr>
          <p:cNvPr id="8" name="Foliennummernplatzhalter 5">
            <a:extLst>
              <a:ext uri="{FF2B5EF4-FFF2-40B4-BE49-F238E27FC236}">
                <a16:creationId xmlns:a16="http://schemas.microsoft.com/office/drawing/2014/main" id="{F5F1BB65-F246-BBB3-2213-B0F38075FB95}"/>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
        <p:nvSpPr>
          <p:cNvPr id="4" name="Bildplatzhalter 7">
            <a:extLst>
              <a:ext uri="{FF2B5EF4-FFF2-40B4-BE49-F238E27FC236}">
                <a16:creationId xmlns:a16="http://schemas.microsoft.com/office/drawing/2014/main" id="{55D9A7A8-990D-FD84-5AC7-62FC814531A4}"/>
              </a:ext>
            </a:extLst>
          </p:cNvPr>
          <p:cNvSpPr>
            <a:spLocks noGrp="1"/>
          </p:cNvSpPr>
          <p:nvPr>
            <p:ph type="pic" sz="quarter" idx="18" hasCustomPrompt="1"/>
          </p:nvPr>
        </p:nvSpPr>
        <p:spPr>
          <a:xfrm>
            <a:off x="9840913" y="1988344"/>
            <a:ext cx="1663360" cy="2143424"/>
          </a:xfrm>
          <a:prstGeom prst="rect">
            <a:avLst/>
          </a:prstGeom>
          <a:blipFill>
            <a:blip r:embed="rId2"/>
            <a:stretch>
              <a:fillRect/>
            </a:stretch>
          </a:blipFill>
        </p:spPr>
        <p:txBody>
          <a:bodyPr/>
          <a:lstStyle>
            <a:lvl1pPr marL="0">
              <a:lnSpc>
                <a:spcPct val="100000"/>
              </a:lnSpc>
              <a:spcAft>
                <a:spcPts val="1200"/>
              </a:spcAft>
              <a:defRPr sz="1200" baseline="0">
                <a:latin typeface="+mj-lt"/>
              </a:defRPr>
            </a:lvl1pPr>
          </a:lstStyle>
          <a:p>
            <a:r>
              <a:rPr lang="de-CH" sz="1200">
                <a:latin typeface="+mj-lt"/>
              </a:rPr>
              <a:t>Bild mit Klick ersetzen</a:t>
            </a:r>
            <a:endParaRPr lang="de-CH"/>
          </a:p>
        </p:txBody>
      </p:sp>
      <p:sp>
        <p:nvSpPr>
          <p:cNvPr id="6" name="Textplatzhalter 5">
            <a:extLst>
              <a:ext uri="{FF2B5EF4-FFF2-40B4-BE49-F238E27FC236}">
                <a16:creationId xmlns:a16="http://schemas.microsoft.com/office/drawing/2014/main" id="{76924392-03AC-E595-1B14-8207CBFAF9DD}"/>
              </a:ext>
            </a:extLst>
          </p:cNvPr>
          <p:cNvSpPr>
            <a:spLocks noGrp="1"/>
          </p:cNvSpPr>
          <p:nvPr>
            <p:ph type="body" sz="quarter" idx="15" hasCustomPrompt="1"/>
          </p:nvPr>
        </p:nvSpPr>
        <p:spPr>
          <a:xfrm>
            <a:off x="411718" y="2525252"/>
            <a:ext cx="3452181" cy="3710957"/>
          </a:xfrm>
          <a:prstGeom prst="rect">
            <a:avLst/>
          </a:prstGeom>
        </p:spPr>
        <p:txBody>
          <a:bodyPr lIns="0" tIns="72000" rIns="0" bIns="72000"/>
          <a:lstStyle>
            <a:lvl1pPr marL="0" indent="0">
              <a:lnSpc>
                <a:spcPct val="100000"/>
              </a:lnSpc>
              <a:spcAft>
                <a:spcPts val="600"/>
              </a:spcAft>
              <a:tabLst>
                <a:tab pos="1343025" algn="l"/>
              </a:tabLst>
              <a:defRPr sz="1200" baseline="0">
                <a:latin typeface="+mj-lt"/>
              </a:defRPr>
            </a:lvl1pPr>
          </a:lstStyle>
          <a:p>
            <a:r>
              <a:rPr lang="de-CH" sz="1200" kern="0">
                <a:latin typeface="+mj-lt"/>
              </a:rPr>
              <a:t>[[Adresse und Kontaktdaten]]</a:t>
            </a:r>
          </a:p>
        </p:txBody>
      </p:sp>
      <p:sp>
        <p:nvSpPr>
          <p:cNvPr id="9" name="Textplatzhalter 12">
            <a:extLst>
              <a:ext uri="{FF2B5EF4-FFF2-40B4-BE49-F238E27FC236}">
                <a16:creationId xmlns:a16="http://schemas.microsoft.com/office/drawing/2014/main" id="{A4E69DA4-7605-1A0A-7305-F5B82F14FCE1}"/>
              </a:ext>
            </a:extLst>
          </p:cNvPr>
          <p:cNvSpPr>
            <a:spLocks noGrp="1"/>
          </p:cNvSpPr>
          <p:nvPr>
            <p:ph type="body" sz="quarter" idx="12" hasCustomPrompt="1"/>
          </p:nvPr>
        </p:nvSpPr>
        <p:spPr>
          <a:xfrm>
            <a:off x="413423" y="1989138"/>
            <a:ext cx="3450478" cy="396001"/>
          </a:xfrm>
          <a:prstGeom prst="rect">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lvl1pPr marL="0" indent="0">
              <a:buFont typeface="Arial" panose="020B0604020202020204" pitchFamily="34" charset="0"/>
              <a:buNone/>
              <a:defRPr lang="de-DE" sz="1600" b="1" kern="1200" smtClean="0">
                <a:solidFill>
                  <a:schemeClr val="bg1"/>
                </a:solidFill>
                <a:latin typeface="+mn-lt"/>
              </a:defRPr>
            </a:lvl1pPr>
            <a:lvl2pPr marL="192087" indent="0">
              <a:buNone/>
              <a:defRPr lang="de-DE" sz="1800" kern="1200" smtClean="0">
                <a:solidFill>
                  <a:schemeClr val="tx1"/>
                </a:solidFill>
                <a:latin typeface="+mn-lt"/>
                <a:cs typeface="+mn-cs"/>
              </a:defRPr>
            </a:lvl2pPr>
            <a:lvl3pPr marL="649287" indent="0">
              <a:buNone/>
              <a:defRPr lang="de-DE" sz="1800" kern="1200" smtClean="0">
                <a:solidFill>
                  <a:schemeClr val="tx1"/>
                </a:solidFill>
                <a:latin typeface="+mn-lt"/>
                <a:cs typeface="+mn-cs"/>
              </a:defRPr>
            </a:lvl3pPr>
            <a:lvl4pPr marL="1090612" indent="0">
              <a:buNone/>
              <a:defRPr lang="de-DE" sz="1800" kern="1200" smtClean="0">
                <a:solidFill>
                  <a:schemeClr val="tx1"/>
                </a:solidFill>
                <a:latin typeface="+mn-lt"/>
                <a:cs typeface="+mn-cs"/>
              </a:defRPr>
            </a:lvl4pPr>
            <a:lvl5pPr marL="1571625" indent="0">
              <a:buNone/>
              <a:defRPr lang="de-CH" sz="1800" kern="1200">
                <a:solidFill>
                  <a:schemeClr val="tx1"/>
                </a:solidFill>
                <a:latin typeface="+mn-lt"/>
                <a:cs typeface="+mn-cs"/>
              </a:defRPr>
            </a:lvl5pPr>
          </a:lstStyle>
          <a:p>
            <a:pPr marL="0" lvl="0" defTabSz="914400" latinLnBrk="0"/>
            <a:r>
              <a:rPr lang="de-CH"/>
              <a:t>Vorname Name</a:t>
            </a:r>
          </a:p>
        </p:txBody>
      </p:sp>
      <p:sp>
        <p:nvSpPr>
          <p:cNvPr id="10" name="Textplatzhalter 12">
            <a:extLst>
              <a:ext uri="{FF2B5EF4-FFF2-40B4-BE49-F238E27FC236}">
                <a16:creationId xmlns:a16="http://schemas.microsoft.com/office/drawing/2014/main" id="{8E7430A5-5F52-FEFE-99A4-C05990514097}"/>
              </a:ext>
            </a:extLst>
          </p:cNvPr>
          <p:cNvSpPr>
            <a:spLocks noGrp="1"/>
          </p:cNvSpPr>
          <p:nvPr>
            <p:ph type="body" sz="quarter" idx="16" hasCustomPrompt="1"/>
          </p:nvPr>
        </p:nvSpPr>
        <p:spPr>
          <a:xfrm>
            <a:off x="6240463" y="1989138"/>
            <a:ext cx="3450478" cy="396001"/>
          </a:xfrm>
          <a:prstGeom prst="rect">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lvl1pPr marL="0" indent="0">
              <a:buFont typeface="Arial" panose="020B0604020202020204" pitchFamily="34" charset="0"/>
              <a:buNone/>
              <a:defRPr lang="de-DE" sz="1600" b="1" kern="1200" smtClean="0">
                <a:solidFill>
                  <a:schemeClr val="bg1"/>
                </a:solidFill>
                <a:latin typeface="+mn-lt"/>
              </a:defRPr>
            </a:lvl1pPr>
            <a:lvl2pPr marL="192087" indent="0">
              <a:buNone/>
              <a:defRPr lang="de-DE" sz="1800" kern="1200" smtClean="0">
                <a:solidFill>
                  <a:schemeClr val="tx1"/>
                </a:solidFill>
                <a:latin typeface="+mn-lt"/>
                <a:cs typeface="+mn-cs"/>
              </a:defRPr>
            </a:lvl2pPr>
            <a:lvl3pPr marL="649287" indent="0">
              <a:buNone/>
              <a:defRPr lang="de-DE" sz="1800" kern="1200" smtClean="0">
                <a:solidFill>
                  <a:schemeClr val="tx1"/>
                </a:solidFill>
                <a:latin typeface="+mn-lt"/>
                <a:cs typeface="+mn-cs"/>
              </a:defRPr>
            </a:lvl3pPr>
            <a:lvl4pPr marL="1090612" indent="0">
              <a:buNone/>
              <a:defRPr lang="de-DE" sz="1800" kern="1200" smtClean="0">
                <a:solidFill>
                  <a:schemeClr val="tx1"/>
                </a:solidFill>
                <a:latin typeface="+mn-lt"/>
                <a:cs typeface="+mn-cs"/>
              </a:defRPr>
            </a:lvl4pPr>
            <a:lvl5pPr marL="1571625" indent="0">
              <a:buNone/>
              <a:defRPr lang="de-CH" sz="1800" kern="1200">
                <a:solidFill>
                  <a:schemeClr val="tx1"/>
                </a:solidFill>
                <a:latin typeface="+mn-lt"/>
                <a:cs typeface="+mn-cs"/>
              </a:defRPr>
            </a:lvl5pPr>
          </a:lstStyle>
          <a:p>
            <a:pPr marL="0" lvl="0" defTabSz="914400" latinLnBrk="0"/>
            <a:r>
              <a:rPr lang="de-CH"/>
              <a:t>Vorname Name</a:t>
            </a:r>
          </a:p>
        </p:txBody>
      </p:sp>
      <p:sp>
        <p:nvSpPr>
          <p:cNvPr id="11" name="Textplatzhalter 5">
            <a:extLst>
              <a:ext uri="{FF2B5EF4-FFF2-40B4-BE49-F238E27FC236}">
                <a16:creationId xmlns:a16="http://schemas.microsoft.com/office/drawing/2014/main" id="{71C1EB85-C4FD-F33F-F7C3-737C767E45ED}"/>
              </a:ext>
            </a:extLst>
          </p:cNvPr>
          <p:cNvSpPr>
            <a:spLocks noGrp="1"/>
          </p:cNvSpPr>
          <p:nvPr>
            <p:ph type="body" sz="quarter" idx="17" hasCustomPrompt="1"/>
          </p:nvPr>
        </p:nvSpPr>
        <p:spPr>
          <a:xfrm>
            <a:off x="6240463" y="2525252"/>
            <a:ext cx="3452181" cy="3710957"/>
          </a:xfrm>
          <a:prstGeom prst="rect">
            <a:avLst/>
          </a:prstGeom>
        </p:spPr>
        <p:txBody>
          <a:bodyPr lIns="0" tIns="72000" rIns="0" bIns="72000"/>
          <a:lstStyle>
            <a:lvl1pPr marL="0" indent="0">
              <a:lnSpc>
                <a:spcPct val="100000"/>
              </a:lnSpc>
              <a:spcAft>
                <a:spcPts val="600"/>
              </a:spcAft>
              <a:tabLst>
                <a:tab pos="1343025" algn="l"/>
              </a:tabLst>
              <a:defRPr sz="1200" baseline="0">
                <a:latin typeface="+mj-lt"/>
              </a:defRPr>
            </a:lvl1pPr>
          </a:lstStyle>
          <a:p>
            <a:r>
              <a:rPr lang="de-CH" sz="1200" kern="0">
                <a:latin typeface="+mj-lt"/>
              </a:rPr>
              <a:t>[[Adresse und Kontaktdaten]]</a:t>
            </a:r>
          </a:p>
        </p:txBody>
      </p:sp>
      <p:sp>
        <p:nvSpPr>
          <p:cNvPr id="12" name="Bildplatzhalter 7">
            <a:extLst>
              <a:ext uri="{FF2B5EF4-FFF2-40B4-BE49-F238E27FC236}">
                <a16:creationId xmlns:a16="http://schemas.microsoft.com/office/drawing/2014/main" id="{E544114B-C9BF-AD92-113D-D49DA9BE81CD}"/>
              </a:ext>
            </a:extLst>
          </p:cNvPr>
          <p:cNvSpPr>
            <a:spLocks noGrp="1"/>
          </p:cNvSpPr>
          <p:nvPr>
            <p:ph type="pic" sz="quarter" idx="19" hasCustomPrompt="1"/>
          </p:nvPr>
        </p:nvSpPr>
        <p:spPr>
          <a:xfrm>
            <a:off x="4012168" y="1988344"/>
            <a:ext cx="1663360" cy="2143424"/>
          </a:xfrm>
          <a:prstGeom prst="rect">
            <a:avLst/>
          </a:prstGeom>
          <a:blipFill>
            <a:blip r:embed="rId2"/>
            <a:stretch>
              <a:fillRect/>
            </a:stretch>
          </a:blipFill>
        </p:spPr>
        <p:txBody>
          <a:bodyPr/>
          <a:lstStyle>
            <a:lvl1pPr marL="0">
              <a:lnSpc>
                <a:spcPct val="100000"/>
              </a:lnSpc>
              <a:spcAft>
                <a:spcPts val="1200"/>
              </a:spcAft>
              <a:defRPr sz="1200" baseline="0">
                <a:latin typeface="+mj-lt"/>
              </a:defRPr>
            </a:lvl1pPr>
          </a:lstStyle>
          <a:p>
            <a:r>
              <a:rPr lang="de-CH" sz="1200">
                <a:latin typeface="+mj-lt"/>
              </a:rPr>
              <a:t>Bild mit Klick ersetzen</a:t>
            </a:r>
            <a:endParaRPr lang="de-CH"/>
          </a:p>
        </p:txBody>
      </p:sp>
    </p:spTree>
    <p:extLst>
      <p:ext uri="{BB962C8B-B14F-4D97-AF65-F5344CB8AC3E}">
        <p14:creationId xmlns:p14="http://schemas.microsoft.com/office/powerpoint/2010/main" val="278294435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CH"/>
              <a:t>Titel hinzufügen</a:t>
            </a:r>
          </a:p>
        </p:txBody>
      </p:sp>
      <p:sp>
        <p:nvSpPr>
          <p:cNvPr id="3" name="Inhaltsplatzhalter 2"/>
          <p:cNvSpPr>
            <a:spLocks noGrp="1"/>
          </p:cNvSpPr>
          <p:nvPr>
            <p:ph idx="1" hasCustomPrompt="1"/>
          </p:nvPr>
        </p:nvSpPr>
        <p:spPr>
          <a:xfrm>
            <a:off x="408013" y="1989137"/>
            <a:ext cx="11376000" cy="4427537"/>
          </a:xfrm>
        </p:spPr>
        <p:txBody>
          <a:bodyPr/>
          <a:lstStyle>
            <a:lvl1pPr>
              <a:defRPr/>
            </a:lvl1pPr>
          </a:lstStyle>
          <a:p>
            <a:pPr lvl="0"/>
            <a:r>
              <a:rPr lang="de-DE"/>
              <a:t>Inhalt hinzufügen</a:t>
            </a:r>
          </a:p>
          <a:p>
            <a:pPr lvl="1"/>
            <a:r>
              <a:rPr lang="de-DE"/>
              <a:t>Zweite </a:t>
            </a:r>
            <a:r>
              <a:rPr lang="de-CH" noProof="0"/>
              <a:t>Ebene</a:t>
            </a:r>
          </a:p>
          <a:p>
            <a:pPr lvl="2"/>
            <a:r>
              <a:rPr lang="de-DE"/>
              <a:t>Dritte Ebene</a:t>
            </a:r>
          </a:p>
          <a:p>
            <a:pPr lvl="3"/>
            <a:r>
              <a:rPr lang="de-DE"/>
              <a:t>Vierte Ebene</a:t>
            </a:r>
          </a:p>
          <a:p>
            <a:pPr lvl="4"/>
            <a:r>
              <a:rPr lang="de-DE"/>
              <a:t>Fünfte Ebene</a:t>
            </a:r>
            <a:endParaRPr lang="de-CH"/>
          </a:p>
        </p:txBody>
      </p:sp>
      <p:sp>
        <p:nvSpPr>
          <p:cNvPr id="5" name="Fußzeilenplatzhalter 4">
            <a:extLst>
              <a:ext uri="{FF2B5EF4-FFF2-40B4-BE49-F238E27FC236}">
                <a16:creationId xmlns:a16="http://schemas.microsoft.com/office/drawing/2014/main" id="{1B3A6D9A-857D-4B6F-B977-93015D0393DB}"/>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7" name="Datumsplatzhalter 3">
            <a:extLst>
              <a:ext uri="{FF2B5EF4-FFF2-40B4-BE49-F238E27FC236}">
                <a16:creationId xmlns:a16="http://schemas.microsoft.com/office/drawing/2014/main" id="{3ED8DD6C-0A51-72D4-ECAD-B2A58AF904B3}"/>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F8735A3B-B0D4-4FC2-B47A-1D461F814237}" type="datetime1">
              <a:rPr lang="de-CH" smtClean="0"/>
              <a:t>13.12.2025</a:t>
            </a:fld>
            <a:endParaRPr lang="de-CH"/>
          </a:p>
        </p:txBody>
      </p:sp>
      <p:sp>
        <p:nvSpPr>
          <p:cNvPr id="8" name="Foliennummernplatzhalter 5">
            <a:extLst>
              <a:ext uri="{FF2B5EF4-FFF2-40B4-BE49-F238E27FC236}">
                <a16:creationId xmlns:a16="http://schemas.microsoft.com/office/drawing/2014/main" id="{F5F1BB65-F246-BBB3-2213-B0F38075FB95}"/>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479570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602E5BF5-9F3B-1630-7741-68094B1CBF76}"/>
              </a:ext>
            </a:extLst>
          </p:cNvPr>
          <p:cNvGraphicFramePr>
            <a:graphicFrameLocks noChangeAspect="1"/>
          </p:cNvGraphicFramePr>
          <p:nvPr userDrawn="1">
            <p:custDataLst>
              <p:tags r:id="rId17"/>
            </p:custDataLst>
            <p:extLst>
              <p:ext uri="{D42A27DB-BD31-4B8C-83A1-F6EECF244321}">
                <p14:modId xmlns:p14="http://schemas.microsoft.com/office/powerpoint/2010/main" val="33616925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8" imgW="532" imgH="533" progId="TCLayout.ActiveDocument.1">
                  <p:embed/>
                </p:oleObj>
              </mc:Choice>
              <mc:Fallback>
                <p:oleObj name="think-cell Folie" r:id="rId18" imgW="532" imgH="533" progId="TCLayout.ActiveDocument.1">
                  <p:embed/>
                  <p:pic>
                    <p:nvPicPr>
                      <p:cNvPr id="9" name="Objekt 8" hidden="1">
                        <a:extLst>
                          <a:ext uri="{FF2B5EF4-FFF2-40B4-BE49-F238E27FC236}">
                            <a16:creationId xmlns:a16="http://schemas.microsoft.com/office/drawing/2014/main" id="{602E5BF5-9F3B-1630-7741-68094B1CBF76}"/>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Titelplatzhalter 1"/>
          <p:cNvSpPr>
            <a:spLocks noGrp="1"/>
          </p:cNvSpPr>
          <p:nvPr>
            <p:ph type="title"/>
          </p:nvPr>
        </p:nvSpPr>
        <p:spPr>
          <a:xfrm>
            <a:off x="408013" y="371702"/>
            <a:ext cx="11376025" cy="828000"/>
          </a:xfrm>
          <a:prstGeom prst="rect">
            <a:avLst/>
          </a:prstGeom>
        </p:spPr>
        <p:txBody>
          <a:bodyPr vert="horz" lIns="0" tIns="0" rIns="0" bIns="0" rtlCol="0" anchor="t">
            <a:noAutofit/>
          </a:bodyPr>
          <a:lstStyle/>
          <a:p>
            <a:r>
              <a:rPr lang="de-CH"/>
              <a:t>Titel hinzufügen</a:t>
            </a:r>
          </a:p>
        </p:txBody>
      </p:sp>
      <p:sp>
        <p:nvSpPr>
          <p:cNvPr id="3" name="Textplatzhalter 2"/>
          <p:cNvSpPr>
            <a:spLocks noGrp="1"/>
          </p:cNvSpPr>
          <p:nvPr>
            <p:ph type="body" idx="1"/>
          </p:nvPr>
        </p:nvSpPr>
        <p:spPr>
          <a:xfrm>
            <a:off x="407988" y="1989137"/>
            <a:ext cx="11376025" cy="4427537"/>
          </a:xfrm>
          <a:prstGeom prst="rect">
            <a:avLst/>
          </a:prstGeom>
        </p:spPr>
        <p:txBody>
          <a:bodyPr vert="horz" lIns="0" tIns="0" rIns="0" bIns="0" rtlCol="0">
            <a:noAutofit/>
          </a:bodyPr>
          <a:lstStyle/>
          <a:p>
            <a:pPr lvl="0"/>
            <a:r>
              <a:rPr lang="de-CH" noProof="0"/>
              <a:t>Inhalt hinzufügen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5" name="Fußzeilenplatzhalter 4"/>
          <p:cNvSpPr>
            <a:spLocks noGrp="1"/>
          </p:cNvSpPr>
          <p:nvPr>
            <p:ph type="ftr" sz="quarter" idx="3"/>
          </p:nvPr>
        </p:nvSpPr>
        <p:spPr>
          <a:xfrm>
            <a:off x="409574" y="6560212"/>
            <a:ext cx="7773989" cy="144016"/>
          </a:xfrm>
          <a:prstGeom prst="rect">
            <a:avLst/>
          </a:prstGeom>
        </p:spPr>
        <p:txBody>
          <a:bodyPr vert="horz" lIns="0" tIns="0" rIns="0" bIns="0" rtlCol="0" anchor="t" anchorCtr="0"/>
          <a:lstStyle>
            <a:lvl1pPr algn="l">
              <a:defRPr sz="800" spc="0" baseline="0">
                <a:solidFill>
                  <a:schemeClr val="tx1"/>
                </a:solidFill>
              </a:defRPr>
            </a:lvl1pPr>
          </a:lstStyle>
          <a:p>
            <a:r>
              <a:rPr lang="de-CH"/>
              <a:t>© Post Advertising – [[Thema der Präsentation]] – [[Vorname Name / Teambezeichnung]] (Fusszeile ändern über «Einfügen &gt; Kopf- und Fusszeile»)</a:t>
            </a:r>
            <a:endParaRPr lang="de-CH" noProof="0"/>
          </a:p>
        </p:txBody>
      </p:sp>
      <p:sp>
        <p:nvSpPr>
          <p:cNvPr id="7" name="Textfeld 6">
            <a:extLst>
              <a:ext uri="{FF2B5EF4-FFF2-40B4-BE49-F238E27FC236}">
                <a16:creationId xmlns:a16="http://schemas.microsoft.com/office/drawing/2014/main" id="{1C703539-8E35-D069-DBD5-3A4DCC125A4D}"/>
              </a:ext>
            </a:extLst>
          </p:cNvPr>
          <p:cNvSpPr txBox="1"/>
          <p:nvPr userDrawn="1"/>
        </p:nvSpPr>
        <p:spPr>
          <a:xfrm rot="5400000">
            <a:off x="11394044" y="5941110"/>
            <a:ext cx="1753783" cy="61555"/>
          </a:xfrm>
          <a:prstGeom prst="rect">
            <a:avLst/>
          </a:prstGeom>
          <a:noFill/>
        </p:spPr>
        <p:txBody>
          <a:bodyPr wrap="square" lIns="0" tIns="0" rIns="0" bIns="0" rtlCol="0">
            <a:spAutoFit/>
          </a:bodyPr>
          <a:lstStyle/>
          <a:p>
            <a:pPr algn="r"/>
            <a:r>
              <a:rPr lang="de-CH" sz="400" spc="40" baseline="0">
                <a:solidFill>
                  <a:schemeClr val="bg1">
                    <a:lumMod val="85000"/>
                  </a:schemeClr>
                </a:solidFill>
              </a:rPr>
              <a:t>Erstellt durch Vorlagenbauer.ch</a:t>
            </a:r>
          </a:p>
        </p:txBody>
      </p:sp>
      <p:sp>
        <p:nvSpPr>
          <p:cNvPr id="10" name="Datumsplatzhalter 3">
            <a:extLst>
              <a:ext uri="{FF2B5EF4-FFF2-40B4-BE49-F238E27FC236}">
                <a16:creationId xmlns:a16="http://schemas.microsoft.com/office/drawing/2014/main" id="{1DEEBCA0-DD0B-96EC-A734-5F23B159CD15}"/>
              </a:ext>
            </a:extLst>
          </p:cNvPr>
          <p:cNvSpPr>
            <a:spLocks noGrp="1"/>
          </p:cNvSpPr>
          <p:nvPr>
            <p:ph type="dt" sz="half" idx="2"/>
          </p:nvPr>
        </p:nvSpPr>
        <p:spPr>
          <a:xfrm>
            <a:off x="10128249" y="6560212"/>
            <a:ext cx="900299" cy="144016"/>
          </a:xfrm>
          <a:prstGeom prst="rect">
            <a:avLst/>
          </a:prstGeom>
        </p:spPr>
        <p:txBody>
          <a:bodyPr lIns="0" tIns="0" rIns="0" bIns="0"/>
          <a:lstStyle>
            <a:lvl1pPr algn="l">
              <a:defRPr lang="de-CH" sz="800" b="0" kern="1200" spc="0" baseline="0" smtClean="0">
                <a:solidFill>
                  <a:schemeClr val="tx1"/>
                </a:solidFill>
                <a:latin typeface="+mn-lt"/>
                <a:ea typeface="+mn-ea"/>
                <a:cs typeface="+mn-cs"/>
              </a:defRPr>
            </a:lvl1pPr>
          </a:lstStyle>
          <a:p>
            <a:fld id="{62601593-6FB1-499C-818D-A3796E92F665}" type="datetime1">
              <a:rPr lang="de-CH" smtClean="0"/>
              <a:t>13.12.2025</a:t>
            </a:fld>
            <a:endParaRPr lang="de-CH"/>
          </a:p>
        </p:txBody>
      </p:sp>
      <p:sp>
        <p:nvSpPr>
          <p:cNvPr id="11" name="Foliennummernplatzhalter 5">
            <a:extLst>
              <a:ext uri="{FF2B5EF4-FFF2-40B4-BE49-F238E27FC236}">
                <a16:creationId xmlns:a16="http://schemas.microsoft.com/office/drawing/2014/main" id="{3F9B3241-65BF-C10E-D79F-8E45A4289C71}"/>
              </a:ext>
            </a:extLst>
          </p:cNvPr>
          <p:cNvSpPr>
            <a:spLocks noGrp="1"/>
          </p:cNvSpPr>
          <p:nvPr>
            <p:ph type="sldNum" sz="quarter" idx="4"/>
          </p:nvPr>
        </p:nvSpPr>
        <p:spPr>
          <a:xfrm>
            <a:off x="11244013" y="6560212"/>
            <a:ext cx="540000" cy="144016"/>
          </a:xfrm>
          <a:prstGeom prst="rect">
            <a:avLst/>
          </a:prstGeom>
        </p:spPr>
        <p:txBody>
          <a:bodyPr lIns="0" tIns="0" rIns="0" bIns="0"/>
          <a:lstStyle>
            <a:lvl1pPr algn="r">
              <a:defRPr lang="de-CH" sz="800" b="0" kern="1200" spc="0" baseline="0" smtClean="0">
                <a:solidFill>
                  <a:schemeClr val="tx1"/>
                </a:solidFill>
                <a:latin typeface="+mn-lt"/>
                <a:ea typeface="+mn-ea"/>
                <a:cs typeface="+mn-cs"/>
              </a:defRPr>
            </a:lvl1pPr>
          </a:lstStyle>
          <a:p>
            <a:fld id="{442AD375-037F-43D0-B059-5172DA06796A}" type="slidenum">
              <a:rPr lang="de-CH" smtClean="0"/>
              <a:pPr/>
              <a:t>‹#›</a:t>
            </a:fld>
            <a:endParaRPr lang="de-CH"/>
          </a:p>
        </p:txBody>
      </p:sp>
    </p:spTree>
    <p:extLst>
      <p:ext uri="{BB962C8B-B14F-4D97-AF65-F5344CB8AC3E}">
        <p14:creationId xmlns:p14="http://schemas.microsoft.com/office/powerpoint/2010/main" val="1011663896"/>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4" r:id="rId3"/>
    <p:sldLayoutId id="2147483720" r:id="rId4"/>
    <p:sldLayoutId id="2147483710" r:id="rId5"/>
    <p:sldLayoutId id="2147483712" r:id="rId6"/>
    <p:sldLayoutId id="2147483714" r:id="rId7"/>
    <p:sldLayoutId id="2147483718" r:id="rId8"/>
    <p:sldLayoutId id="2147483659" r:id="rId9"/>
    <p:sldLayoutId id="2147483661" r:id="rId10"/>
    <p:sldLayoutId id="2147483664" r:id="rId11"/>
    <p:sldLayoutId id="2147483699" r:id="rId12"/>
    <p:sldLayoutId id="2147483715" r:id="rId13"/>
    <p:sldLayoutId id="2147483677" r:id="rId14"/>
    <p:sldLayoutId id="2147483721" r:id="rId15"/>
  </p:sldLayoutIdLst>
  <p:hf hdr="0"/>
  <p:txStyles>
    <p:titleStyle>
      <a:lvl1pPr algn="l" defTabSz="914400" rtl="0" eaLnBrk="1" latinLnBrk="0" hangingPunct="1">
        <a:lnSpc>
          <a:spcPct val="93000"/>
        </a:lnSpc>
        <a:spcBef>
          <a:spcPct val="0"/>
        </a:spcBef>
        <a:buNone/>
        <a:defRPr sz="2800" b="1" kern="1200" spc="-10" baseline="0">
          <a:solidFill>
            <a:schemeClr val="tx1"/>
          </a:solidFill>
          <a:latin typeface="+mj-lt"/>
          <a:ea typeface="+mj-ea"/>
          <a:cs typeface="+mj-cs"/>
        </a:defRPr>
      </a:lvl1pPr>
    </p:titleStyle>
    <p:bodyStyle>
      <a:lvl1pPr marL="0" indent="0" algn="l" defTabSz="914400" rtl="0" eaLnBrk="1" latinLnBrk="0" hangingPunct="1">
        <a:lnSpc>
          <a:spcPct val="109000"/>
        </a:lnSpc>
        <a:spcBef>
          <a:spcPts val="0"/>
        </a:spcBef>
        <a:buFont typeface="+mj-lt"/>
        <a:buNone/>
        <a:defRPr sz="1800" b="0" kern="1200" spc="-10" baseline="0">
          <a:solidFill>
            <a:schemeClr val="tx1"/>
          </a:solidFill>
          <a:latin typeface="+mn-lt"/>
          <a:ea typeface="+mn-ea"/>
          <a:cs typeface="+mn-cs"/>
        </a:defRPr>
      </a:lvl1pPr>
      <a:lvl2pPr marL="198000" indent="-198000" algn="l" defTabSz="914400" rtl="0" eaLnBrk="1" latinLnBrk="0" hangingPunct="1">
        <a:lnSpc>
          <a:spcPct val="109000"/>
        </a:lnSpc>
        <a:spcBef>
          <a:spcPts val="0"/>
        </a:spcBef>
        <a:buFont typeface="Segoe UI" panose="020B0502040204020203" pitchFamily="34" charset="0"/>
        <a:buChar char="‒"/>
        <a:defRPr sz="1800" kern="1200" spc="-10" baseline="0">
          <a:solidFill>
            <a:schemeClr val="tx1"/>
          </a:solidFill>
          <a:latin typeface="+mn-lt"/>
          <a:ea typeface="+mn-ea"/>
          <a:cs typeface="+mn-cs"/>
        </a:defRPr>
      </a:lvl2pPr>
      <a:lvl3pPr marL="396000" indent="-198000" algn="l" defTabSz="914400" rtl="0" eaLnBrk="1" latinLnBrk="0" hangingPunct="1">
        <a:lnSpc>
          <a:spcPct val="109000"/>
        </a:lnSpc>
        <a:spcBef>
          <a:spcPts val="0"/>
        </a:spcBef>
        <a:buFont typeface="Segoe UI" panose="020B0502040204020203" pitchFamily="34" charset="0"/>
        <a:buChar char="‒"/>
        <a:defRPr sz="1800" kern="1200" spc="-10" baseline="0">
          <a:solidFill>
            <a:schemeClr val="tx1"/>
          </a:solidFill>
          <a:latin typeface="+mn-lt"/>
          <a:ea typeface="+mn-ea"/>
          <a:cs typeface="+mn-cs"/>
        </a:defRPr>
      </a:lvl3pPr>
      <a:lvl4pPr marL="594000" indent="-198000" algn="l" defTabSz="914400" rtl="0" eaLnBrk="1" latinLnBrk="0" hangingPunct="1">
        <a:lnSpc>
          <a:spcPct val="109000"/>
        </a:lnSpc>
        <a:spcBef>
          <a:spcPts val="0"/>
        </a:spcBef>
        <a:buFont typeface="Segoe UI" panose="020B0502040204020203" pitchFamily="34" charset="0"/>
        <a:buChar char="‒"/>
        <a:defRPr sz="1800" kern="1200" spc="-10" baseline="0">
          <a:solidFill>
            <a:schemeClr val="tx1"/>
          </a:solidFill>
          <a:latin typeface="+mn-lt"/>
          <a:ea typeface="+mn-ea"/>
          <a:cs typeface="+mn-cs"/>
        </a:defRPr>
      </a:lvl4pPr>
      <a:lvl5pPr marL="792000" indent="-198000" algn="l" defTabSz="914400" rtl="0" eaLnBrk="1" latinLnBrk="0" hangingPunct="1">
        <a:lnSpc>
          <a:spcPct val="109000"/>
        </a:lnSpc>
        <a:spcBef>
          <a:spcPts val="0"/>
        </a:spcBef>
        <a:buFont typeface="Segoe UI" panose="020B0502040204020203" pitchFamily="34" charset="0"/>
        <a:buChar char="‒"/>
        <a:defRPr sz="18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indent="0" algn="l" defTabSz="914400" rtl="0" eaLnBrk="1" latinLnBrk="0" hangingPunct="1">
        <a:lnSpc>
          <a:spcPct val="109000"/>
        </a:lnSpc>
        <a:spcBef>
          <a:spcPts val="0"/>
        </a:spcBef>
        <a:buFont typeface="+mj-lt"/>
        <a:buNone/>
        <a:defRPr sz="2000" b="0" kern="1200" spc="-10" baseline="0">
          <a:solidFill>
            <a:schemeClr val="tx1"/>
          </a:solidFill>
          <a:latin typeface="+mn-lt"/>
          <a:ea typeface="+mn-ea"/>
          <a:cs typeface="+mn-cs"/>
        </a:defRPr>
      </a:lvl1pPr>
      <a:lvl2pPr marL="198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2pPr>
      <a:lvl3pPr marL="396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3pPr>
      <a:lvl4pPr marL="594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4pPr>
      <a:lvl5pPr marL="792000" indent="-198000" algn="l" defTabSz="914400" rtl="0" eaLnBrk="1" latinLnBrk="0" hangingPunct="1">
        <a:lnSpc>
          <a:spcPct val="109000"/>
        </a:lnSpc>
        <a:spcBef>
          <a:spcPts val="0"/>
        </a:spcBef>
        <a:buFont typeface="Symbol" panose="05050102010706020507" pitchFamily="18" charset="2"/>
        <a:buChar char="-"/>
        <a:defRPr sz="2000" kern="1200" spc="-1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6" pos="257" userDrawn="1">
          <p15:clr>
            <a:srgbClr val="F26B43"/>
          </p15:clr>
        </p15:guide>
        <p15:guide id="7" pos="7423" userDrawn="1">
          <p15:clr>
            <a:srgbClr val="F26B43"/>
          </p15:clr>
        </p15:guide>
        <p15:guide id="8" orient="horz" pos="232" userDrawn="1">
          <p15:clr>
            <a:srgbClr val="F26B43"/>
          </p15:clr>
        </p15:guide>
        <p15:guide id="13" orient="horz" pos="4042" userDrawn="1">
          <p15:clr>
            <a:srgbClr val="F26B43"/>
          </p15:clr>
        </p15:guide>
        <p15:guide id="16" orient="horz" pos="1253" userDrawn="1">
          <p15:clr>
            <a:srgbClr val="F26B43"/>
          </p15:clr>
        </p15:guide>
        <p15:guide id="17" pos="1300" userDrawn="1">
          <p15:clr>
            <a:srgbClr val="F26B43"/>
          </p15:clr>
        </p15:guide>
        <p15:guide id="18" pos="1481" userDrawn="1">
          <p15:clr>
            <a:srgbClr val="F26B43"/>
          </p15:clr>
        </p15:guide>
        <p15:guide id="19" pos="2525" userDrawn="1">
          <p15:clr>
            <a:srgbClr val="F26B43"/>
          </p15:clr>
        </p15:guide>
        <p15:guide id="20" pos="2706" userDrawn="1">
          <p15:clr>
            <a:srgbClr val="F26B43"/>
          </p15:clr>
        </p15:guide>
        <p15:guide id="21" pos="3749" userDrawn="1">
          <p15:clr>
            <a:srgbClr val="F26B43"/>
          </p15:clr>
        </p15:guide>
        <p15:guide id="22" pos="3931" userDrawn="1">
          <p15:clr>
            <a:srgbClr val="F26B43"/>
          </p15:clr>
        </p15:guide>
        <p15:guide id="23" pos="4974" userDrawn="1">
          <p15:clr>
            <a:srgbClr val="F26B43"/>
          </p15:clr>
        </p15:guide>
        <p15:guide id="24" pos="5155" userDrawn="1">
          <p15:clr>
            <a:srgbClr val="F26B43"/>
          </p15:clr>
        </p15:guide>
        <p15:guide id="25" pos="6380" userDrawn="1">
          <p15:clr>
            <a:srgbClr val="F26B43"/>
          </p15:clr>
        </p15:guide>
        <p15:guide id="26" pos="6199" userDrawn="1">
          <p15:clr>
            <a:srgbClr val="F26B43"/>
          </p15:clr>
        </p15:guide>
        <p15:guide id="27" orient="horz" pos="1026" userDrawn="1">
          <p15:clr>
            <a:srgbClr val="F26B43"/>
          </p15:clr>
        </p15:guide>
        <p15:guide id="28" orient="horz" pos="2092" userDrawn="1">
          <p15:clr>
            <a:srgbClr val="F26B43"/>
          </p15:clr>
        </p15:guide>
        <p15:guide id="29" orient="horz" pos="2228" userDrawn="1">
          <p15:clr>
            <a:srgbClr val="F26B43"/>
          </p15:clr>
        </p15:guide>
        <p15:guide id="30" orient="horz" pos="3067" userDrawn="1">
          <p15:clr>
            <a:srgbClr val="F26B43"/>
          </p15:clr>
        </p15:guide>
        <p15:guide id="31" orient="horz" pos="3203"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15.xml"/><Relationship Id="rId5" Type="http://schemas.openxmlformats.org/officeDocument/2006/relationships/tags" Target="../tags/tag23.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hyperlink" Target="mailto:michael.gysel@post.ch" TargetMode="External"/><Relationship Id="rId3" Type="http://schemas.openxmlformats.org/officeDocument/2006/relationships/tags" Target="../tags/tag26.xml"/><Relationship Id="rId7" Type="http://schemas.openxmlformats.org/officeDocument/2006/relationships/hyperlink" Target="mailto:sheila.buerki@post.ch" TargetMode="Externa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hyperlink" Target="https://postchag.sharepoint.com/:p:/r/sites/Beschaffungsportal/Freigegebene%20Dokumente/Content%20S%C3%A4ulen/Pool-Lieferanten/DE_Booklet_Krea-Mediapool.pptx?d=w8cbfb5c4a6e34b98a3eade8eddace401&amp;csf=1&amp;web=1&amp;e=FtMq1h" TargetMode="External"/><Relationship Id="rId5" Type="http://schemas.openxmlformats.org/officeDocument/2006/relationships/slideLayout" Target="../slideLayouts/slideLayout15.xml"/><Relationship Id="rId4" Type="http://schemas.openxmlformats.org/officeDocument/2006/relationships/tags" Target="../tags/tag27.xml"/></Relationships>
</file>

<file path=ppt/slides/_rels/slide12.xml.rels><?xml version="1.0" encoding="UTF-8" standalone="yes"?>
<Relationships xmlns="http://schemas.openxmlformats.org/package/2006/relationships"><Relationship Id="rId2" Type="http://schemas.openxmlformats.org/officeDocument/2006/relationships/hyperlink" Target="mailto:DatenschutzKonzern@post.ch" TargetMode="Externa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4.xml.rels><?xml version="1.0" encoding="UTF-8" standalone="yes"?>
<Relationships xmlns="http://schemas.openxmlformats.org/package/2006/relationships"><Relationship Id="rId8" Type="http://schemas.openxmlformats.org/officeDocument/2006/relationships/hyperlink" Target="https://postchag.sharepoint.com/:p:/r/sites/ls34produktconsulting/Freigegebene%20Dokumente/General/05_Finanzen/2022-01-07_Finanzen_Guidelines%20LS34.pptx?d=w3dbb7520ac664f238229dedd3aab490f&amp;csf=1&amp;web=1&amp;e=RBEuEo" TargetMode="External"/><Relationship Id="rId3" Type="http://schemas.openxmlformats.org/officeDocument/2006/relationships/hyperlink" Target="https://postchag.sharepoint.com/sites/Beschaffungsportal/Freigegebene%20Dokumente/Forms/AllItems.aspx?id=%2Fsites%2FBeschaffungsportal%2FFreigegebene%20Dokumente%2FVideo%2FVideo%2Emp4&amp;parent=%2Fsites%2FBeschaffungsportal%2FFreigegebene%20Dokumente%2FVideo&amp;p=true&amp;ga=1" TargetMode="External"/><Relationship Id="rId7" Type="http://schemas.openxmlformats.org/officeDocument/2006/relationships/hyperlink" Target="https://postchag.sharepoint.com/:b:/r/sites/ls34produktconsulting/Freigegebene%20Dokumente/LS31.1%20Vermarktung%20Werbung/07_Know%20how/14_Beschaffung/FACTSHEET%20Kommunikation%20mit%20Anbietern.pdf?csf=1&amp;web=1&amp;e=xqv9uI" TargetMode="External"/><Relationship Id="rId2" Type="http://schemas.openxmlformats.org/officeDocument/2006/relationships/hyperlink" Target="https://postchag.sharepoint.com/sites/Beschaffungsportal" TargetMode="External"/><Relationship Id="rId1" Type="http://schemas.openxmlformats.org/officeDocument/2006/relationships/slideLayout" Target="../slideLayouts/slideLayout9.xml"/><Relationship Id="rId6" Type="http://schemas.openxmlformats.org/officeDocument/2006/relationships/hyperlink" Target="https://postchag.sharepoint.com/:b:/r/sites/ls34produktconsulting/Freigegebene%20Dokumente/LS31.1%20Vermarktung%20Werbung/07_Know%20how/14_Beschaffung/Factsheet%20Compliance%20Oeffentliches%20Beschaffungsrecht.pdf?csf=1&amp;web=1&amp;e=AqJFha" TargetMode="External"/><Relationship Id="rId5" Type="http://schemas.openxmlformats.org/officeDocument/2006/relationships/hyperlink" Target="https://postchag.sharepoint.com/sites/ls34produktconsulting/Freigegebene%20Dokumente/LS31.1%20Vermarktung%20Werbung/07_Know%20how/14_Beschaffung/Anleitungen/Beschaffung_Waren.docx" TargetMode="External"/><Relationship Id="rId4" Type="http://schemas.openxmlformats.org/officeDocument/2006/relationships/hyperlink" Target="https://postchag.sharepoint.com/sites/ls34produktconsulting/Freigegebene%20Dokumente/LS31.1%20Vermarktung%20Werbung/07_Know%20how/14_Beschaffung/Anleitungen/Beschaffung_Dienstleistungen%20(2).docx" TargetMode="Externa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s1-eu.ariba.com/gb/?realm=PostCHAG" TargetMode="External"/><Relationship Id="rId2" Type="http://schemas.openxmlformats.org/officeDocument/2006/relationships/hyperlink" Target="https://postchag.sharepoint.com/sites/Beschaffungsportal" TargetMode="Externa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postchag.sharepoint.com/sites/Beschaffungsportal#2.-suche-deinen-bedarf-in-der-wie-beschaffe-ich-was-ap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postchag.sharepoint.com/sites/Beschaffungsportal"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hyperlink" Target="https://postchag.sharepoint.com/:p:/r/sites/Beschaffungsportal/Freigegebene%20Dokumente/Content%20S%C3%A4ulen/Pool-Lieferanten/DE_Booklet_Krea-Mediapool.pptx?d=w8cbfb5c4a6e34b98a3eade8eddace401&amp;csf=1&amp;web=1&amp;e=FtMq1h" TargetMode="Externa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slide" Target="slide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hyperlink" Target="https://s1-eu.ariba.com/Sourcing/Main/aw?awh=r&amp;awssk=zPL1tg2Z&amp;realm=PostCHAG&amp;dard=1#b0" TargetMode="External"/><Relationship Id="rId2" Type="http://schemas.openxmlformats.org/officeDocument/2006/relationships/hyperlink" Target="mailto:ariba.support@post.ch" TargetMode="Externa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22.xml.rels><?xml version="1.0" encoding="UTF-8" standalone="yes"?>
<Relationships xmlns="http://schemas.openxmlformats.org/package/2006/relationships"><Relationship Id="rId3" Type="http://schemas.openxmlformats.org/officeDocument/2006/relationships/hyperlink" Target="https://postchag.sharepoint.com/:p:/r/sites/ls34produktconsulting/Freigegebene%20Dokumente/General/05_Finanzen/2022-01-07_Finanzen_Guidelines%20LS34.pptx?d=w3dbb7520ac664f238229dedd3aab490f&amp;csf=1&amp;web=1&amp;e=RBEuEo" TargetMode="External"/><Relationship Id="rId2" Type="http://schemas.openxmlformats.org/officeDocument/2006/relationships/hyperlink" Target="https://launchpad.wd.pnet.ch/fiori#Shell-home" TargetMode="Externa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hyperlink" Target="https://postchag.sharepoint.com/sites/Beschaffungsportal/SitePages/Bedarf%20zwischen%20CHF%201%27000%20und%20CHF%20150%27000.aspx" TargetMode="External"/><Relationship Id="rId2" Type="http://schemas.openxmlformats.org/officeDocument/2006/relationships/slideLayout" Target="../slideLayouts/slideLayout15.xml"/><Relationship Id="rId1" Type="http://schemas.openxmlformats.org/officeDocument/2006/relationships/tags" Target="../tags/tag30.xml"/><Relationship Id="rId6" Type="http://schemas.openxmlformats.org/officeDocument/2006/relationships/hyperlink" Target="https://postchag.sharepoint.com/sites/Beschaffungsportal/SitePages/Veranstaltungen.aspx" TargetMode="External"/><Relationship Id="rId5" Type="http://schemas.openxmlformats.org/officeDocument/2006/relationships/hyperlink" Target="https://www.hrs.de/web3?clientId=ZGVfX3NjaHdlaXplcnBvc3Q%2c1&amp;currency=CHF" TargetMode="Externa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6.xml.rels><?xml version="1.0" encoding="UTF-8" standalone="yes"?>
<Relationships xmlns="http://schemas.openxmlformats.org/package/2006/relationships"><Relationship Id="rId2" Type="http://schemas.openxmlformats.org/officeDocument/2006/relationships/hyperlink" Target="mailto:invoice@post.ch" TargetMode="Externa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postchag.sharepoint.com/:x:/s/ls34produktconsulting/EZJeNtm9uWtKp31hoTL6BegBwj1pdZ--Vax0oOkFdU4zWQ?e=RqPfM2" TargetMode="External"/><Relationship Id="rId1" Type="http://schemas.openxmlformats.org/officeDocument/2006/relationships/slideLayout" Target="../slideLayouts/slideLayout15.xml"/><Relationship Id="rId4" Type="http://schemas.openxmlformats.org/officeDocument/2006/relationships/hyperlink" Target="mailto:servicedeskf@post.ch"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hyperlink" Target="https://postchag.sharepoint.com/:p:/r/sites/Beschaffungsportal/Freigegebene%20Dokumente/Content%20S%C3%A4ulen/Pool-Lieferanten/DE_Booklet_Krea-Mediapool.pptx?d=w8cbfb5c4a6e34b98a3eade8eddace401&amp;csf=1&amp;web=1&amp;e=FtMq1h" TargetMode="External"/><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hyperlink" Target="https://postchag.sharepoint.com/:p:/r/sites/Beschaffungsportal/Freigegebene%20Dokumente/Content%20S%C3%A4ulen/Pool-Lieferanten/DE_Booklet_Krea-Mediapool.pptx?d=w8cbfb5c4a6e34b98a3eade8eddace401&amp;csf=1&amp;web=1&amp;e=FtMq1h" TargetMode="Externa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www.post.ch/-/media/post/beschaffung/dokumente/lieferantenkodex-fuer-verantwortungsvolle-beschaffung.pdf?sc_lang=de" TargetMode="External"/><Relationship Id="rId2" Type="http://schemas.openxmlformats.org/officeDocument/2006/relationships/hyperlink" Target="https://postchag.sharepoint.com/sites/sgov/SitePages/2023.65-FinanzenBeschaffung-Weisung.aspx" TargetMode="External"/><Relationship Id="rId1" Type="http://schemas.openxmlformats.org/officeDocument/2006/relationships/slideLayout" Target="../slideLayouts/slideLayout15.xml"/><Relationship Id="rId5" Type="http://schemas.openxmlformats.org/officeDocument/2006/relationships/slide" Target="slide12.xml"/><Relationship Id="rId4" Type="http://schemas.openxmlformats.org/officeDocument/2006/relationships/hyperlink" Target="https://postchag.sharepoint.com/:p:/r/sites/Beschaffungsportal/Freigegebene%20Dokumente/Content%20S%C3%A4ulen/Pool-Lieferanten/DE_Booklet_Krea-Mediapool.pptx?d=w8cbfb5c4a6e34b98a3eade8eddace401&amp;csf=1&amp;web=1&amp;e=FtMq1h"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postchag.sharepoint.com/:x:/r/sites/ls34produktconsulting/Freigegebene%20Dokumente/LS31.1%20Vermarktung%20Werbung/07_Know%20how/14_Beschaffung/Evaluationsmatrix_Beispiel.xlsx?d=wa2d9fb5705dd45ccbc6ee656c71cd883&amp;csf=1&amp;web=1&amp;e=iYIA6u" TargetMode="External"/><Relationship Id="rId3" Type="http://schemas.openxmlformats.org/officeDocument/2006/relationships/tags" Target="../tags/tag11.xml"/><Relationship Id="rId7" Type="http://schemas.openxmlformats.org/officeDocument/2006/relationships/hyperlink" Target="https://postchag.sharepoint.com/:x:/r/sites/ls34produktconsulting/Freigegebene%20Dokumente/LS31.1%20Vermarktung%20Werbung/07_Know%20how/14_Beschaffung/Preisblatt_Beispiel.xlsx?d=w669732fa1df54f59a5bba5bf8506dc48&amp;csf=1&amp;web=1&amp;e=rcNr92" TargetMode="Externa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hyperlink" Target="https://postchag.sharepoint.com/sites/ls34produktconsulting/Freigegebene%20Dokumente/LS31.1%20Vermarktung%20Werbung/07_Know%20how/14_Beschaffung/Briefingvorlage_Offerteinholung.docx" TargetMode="External"/><Relationship Id="rId5" Type="http://schemas.openxmlformats.org/officeDocument/2006/relationships/slideLayout" Target="../slideLayouts/slideLayout15.xml"/><Relationship Id="rId4" Type="http://schemas.openxmlformats.org/officeDocument/2006/relationships/tags" Target="../tags/tag12.xml"/></Relationships>
</file>

<file path=ppt/slides/_rels/slide9.xml.rels><?xml version="1.0" encoding="UTF-8" standalone="yes"?>
<Relationships xmlns="http://schemas.openxmlformats.org/package/2006/relationships"><Relationship Id="rId8" Type="http://schemas.openxmlformats.org/officeDocument/2006/relationships/hyperlink" Target="https://postchag.sharepoint.com/sites/Beschaffungsportal/SitePages/Bedarf%20%C3%BCber%20CHF%20150'000.aspx" TargetMode="External"/><Relationship Id="rId3" Type="http://schemas.openxmlformats.org/officeDocument/2006/relationships/tags" Target="../tags/tag15.xml"/><Relationship Id="rId7" Type="http://schemas.openxmlformats.org/officeDocument/2006/relationships/slideLayout" Target="../slideLayouts/slideLayout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hyperlink" Target="https://postchag.sharepoint.com/sites/Beschaffungsportal/SitePages/Verfahrensabkl%C3%A4rung-neu-workflowbasiert.aspx?stay=tru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C0DD33BF-6F50-0298-07BC-D6D3812449C4}"/>
              </a:ext>
            </a:extLst>
          </p:cNvPr>
          <p:cNvPicPr>
            <a:picLocks noChangeAspect="1"/>
          </p:cNvPicPr>
          <p:nvPr/>
        </p:nvPicPr>
        <p:blipFill rotWithShape="1">
          <a:blip r:embed="rId2"/>
          <a:srcRect l="19652" r="684"/>
          <a:stretch/>
        </p:blipFill>
        <p:spPr>
          <a:xfrm>
            <a:off x="2486256" y="1443200"/>
            <a:ext cx="9705744" cy="5414800"/>
          </a:xfrm>
          <a:prstGeom prst="rect">
            <a:avLst/>
          </a:prstGeom>
        </p:spPr>
      </p:pic>
      <p:grpSp>
        <p:nvGrpSpPr>
          <p:cNvPr id="4" name="Gruppieren 3">
            <a:extLst>
              <a:ext uri="{FF2B5EF4-FFF2-40B4-BE49-F238E27FC236}">
                <a16:creationId xmlns:a16="http://schemas.microsoft.com/office/drawing/2014/main" id="{3FCCF07D-835E-2B67-80F0-23C4E8B3A1BB}"/>
              </a:ext>
            </a:extLst>
          </p:cNvPr>
          <p:cNvGrpSpPr/>
          <p:nvPr/>
        </p:nvGrpSpPr>
        <p:grpSpPr>
          <a:xfrm>
            <a:off x="0" y="0"/>
            <a:ext cx="12193200" cy="6858000"/>
            <a:chOff x="0" y="0"/>
            <a:chExt cx="12193200" cy="6858000"/>
          </a:xfrm>
        </p:grpSpPr>
        <p:sp>
          <p:nvSpPr>
            <p:cNvPr id="5" name="Freihandform: Form 4">
              <a:extLst>
                <a:ext uri="{FF2B5EF4-FFF2-40B4-BE49-F238E27FC236}">
                  <a16:creationId xmlns:a16="http://schemas.microsoft.com/office/drawing/2014/main" id="{D9BC9A2B-D374-9739-60C8-D746830965A2}"/>
                </a:ext>
              </a:extLst>
            </p:cNvPr>
            <p:cNvSpPr/>
            <p:nvPr/>
          </p:nvSpPr>
          <p:spPr bwMode="auto">
            <a:xfrm>
              <a:off x="0" y="0"/>
              <a:ext cx="12193200" cy="4849742"/>
            </a:xfrm>
            <a:custGeom>
              <a:avLst/>
              <a:gdLst>
                <a:gd name="connsiteX0" fmla="*/ 12225130 w 12225130"/>
                <a:gd name="connsiteY0" fmla="*/ 1461052 h 4840356"/>
                <a:gd name="connsiteX1" fmla="*/ 12225130 w 12225130"/>
                <a:gd name="connsiteY1" fmla="*/ 0 h 4840356"/>
                <a:gd name="connsiteX2" fmla="*/ 0 w 12225130"/>
                <a:gd name="connsiteY2" fmla="*/ 0 h 4840356"/>
                <a:gd name="connsiteX3" fmla="*/ 0 w 12225130"/>
                <a:gd name="connsiteY3" fmla="*/ 3488635 h 4840356"/>
                <a:gd name="connsiteX4" fmla="*/ 2514600 w 12225130"/>
                <a:gd name="connsiteY4" fmla="*/ 4840356 h 4840356"/>
                <a:gd name="connsiteX5" fmla="*/ 12225130 w 12225130"/>
                <a:gd name="connsiteY5" fmla="*/ 1461052 h 48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130" h="4840356">
                  <a:moveTo>
                    <a:pt x="12225130" y="1461052"/>
                  </a:moveTo>
                  <a:lnTo>
                    <a:pt x="12225130" y="0"/>
                  </a:lnTo>
                  <a:lnTo>
                    <a:pt x="0" y="0"/>
                  </a:lnTo>
                  <a:lnTo>
                    <a:pt x="0" y="3488635"/>
                  </a:lnTo>
                  <a:lnTo>
                    <a:pt x="2514600" y="4840356"/>
                  </a:lnTo>
                  <a:lnTo>
                    <a:pt x="12225130" y="1461052"/>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6" name="Freihandform: Form 5">
              <a:extLst>
                <a:ext uri="{FF2B5EF4-FFF2-40B4-BE49-F238E27FC236}">
                  <a16:creationId xmlns:a16="http://schemas.microsoft.com/office/drawing/2014/main" id="{562EF0A4-C43D-F1A3-FB49-8D49C5AAAAD5}"/>
                </a:ext>
              </a:extLst>
            </p:cNvPr>
            <p:cNvSpPr/>
            <p:nvPr/>
          </p:nvSpPr>
          <p:spPr bwMode="auto">
            <a:xfrm>
              <a:off x="0" y="4840356"/>
              <a:ext cx="10358355" cy="2017644"/>
            </a:xfrm>
            <a:custGeom>
              <a:avLst/>
              <a:gdLst>
                <a:gd name="connsiteX0" fmla="*/ 0 w 10416208"/>
                <a:gd name="connsiteY0" fmla="*/ 1480931 h 2037522"/>
                <a:gd name="connsiteX1" fmla="*/ 0 w 10416208"/>
                <a:gd name="connsiteY1" fmla="*/ 2037522 h 2037522"/>
                <a:gd name="connsiteX2" fmla="*/ 10416208 w 10416208"/>
                <a:gd name="connsiteY2" fmla="*/ 2037522 h 2037522"/>
                <a:gd name="connsiteX3" fmla="*/ 2524539 w 10416208"/>
                <a:gd name="connsiteY3" fmla="*/ 0 h 2037522"/>
                <a:gd name="connsiteX4" fmla="*/ 0 w 10416208"/>
                <a:gd name="connsiteY4" fmla="*/ 1480931 h 203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6208" h="2037522">
                  <a:moveTo>
                    <a:pt x="0" y="1480931"/>
                  </a:moveTo>
                  <a:lnTo>
                    <a:pt x="0" y="2037522"/>
                  </a:lnTo>
                  <a:lnTo>
                    <a:pt x="10416208" y="2037522"/>
                  </a:lnTo>
                  <a:lnTo>
                    <a:pt x="2524539" y="0"/>
                  </a:lnTo>
                  <a:lnTo>
                    <a:pt x="0" y="1480931"/>
                  </a:lnTo>
                  <a:close/>
                </a:path>
              </a:pathLst>
            </a:custGeom>
            <a:gradFill>
              <a:gsLst>
                <a:gs pos="72000">
                  <a:schemeClr val="bg2">
                    <a:lumMod val="75000"/>
                    <a:lumOff val="25000"/>
                  </a:schemeClr>
                </a:gs>
                <a:gs pos="51000">
                  <a:schemeClr val="bg2"/>
                </a:gs>
                <a:gs pos="26000">
                  <a:srgbClr val="FFC000">
                    <a:lumMod val="97000"/>
                  </a:srgbClr>
                </a:gs>
              </a:gsLst>
              <a:lin ang="11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7" name="Freihandform: Form 6">
              <a:extLst>
                <a:ext uri="{FF2B5EF4-FFF2-40B4-BE49-F238E27FC236}">
                  <a16:creationId xmlns:a16="http://schemas.microsoft.com/office/drawing/2014/main" id="{4352E3B1-844A-6026-D88C-3133766AD7FC}"/>
                </a:ext>
              </a:extLst>
            </p:cNvPr>
            <p:cNvSpPr/>
            <p:nvPr/>
          </p:nvSpPr>
          <p:spPr bwMode="auto">
            <a:xfrm>
              <a:off x="1200" y="3402398"/>
              <a:ext cx="2532974" cy="2980276"/>
            </a:xfrm>
            <a:custGeom>
              <a:avLst/>
              <a:gdLst>
                <a:gd name="connsiteX0" fmla="*/ 0 w 2532974"/>
                <a:gd name="connsiteY0" fmla="*/ 0 h 2980276"/>
                <a:gd name="connsiteX1" fmla="*/ 2532974 w 2532974"/>
                <a:gd name="connsiteY1" fmla="*/ 1444008 h 2980276"/>
                <a:gd name="connsiteX2" fmla="*/ 0 w 2532974"/>
                <a:gd name="connsiteY2" fmla="*/ 2980276 h 2980276"/>
              </a:gdLst>
              <a:ahLst/>
              <a:cxnLst>
                <a:cxn ang="0">
                  <a:pos x="connsiteX0" y="connsiteY0"/>
                </a:cxn>
                <a:cxn ang="0">
                  <a:pos x="connsiteX1" y="connsiteY1"/>
                </a:cxn>
                <a:cxn ang="0">
                  <a:pos x="connsiteX2" y="connsiteY2"/>
                </a:cxn>
              </a:cxnLst>
              <a:rect l="l" t="t" r="r" b="b"/>
              <a:pathLst>
                <a:path w="2532974" h="2980276">
                  <a:moveTo>
                    <a:pt x="0" y="0"/>
                  </a:moveTo>
                  <a:lnTo>
                    <a:pt x="2532974" y="1444008"/>
                  </a:lnTo>
                  <a:lnTo>
                    <a:pt x="0" y="2980276"/>
                  </a:lnTo>
                  <a:close/>
                </a:path>
              </a:pathLst>
            </a:custGeom>
            <a:gradFill>
              <a:gsLst>
                <a:gs pos="81000">
                  <a:schemeClr val="bg2">
                    <a:lumMod val="75000"/>
                    <a:lumOff val="25000"/>
                  </a:schemeClr>
                </a:gs>
                <a:gs pos="52000">
                  <a:schemeClr val="bg2"/>
                </a:gs>
                <a:gs pos="23000">
                  <a:srgbClr val="FFC000">
                    <a:lumMod val="97000"/>
                  </a:srgbClr>
                </a:gs>
              </a:gsLst>
              <a:lin ang="14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grpSp>
      <p:sp>
        <p:nvSpPr>
          <p:cNvPr id="17" name="Textplatzhalter 16">
            <a:extLst>
              <a:ext uri="{FF2B5EF4-FFF2-40B4-BE49-F238E27FC236}">
                <a16:creationId xmlns:a16="http://schemas.microsoft.com/office/drawing/2014/main" id="{A6AEF2DF-BC83-AB0D-4295-3E11DE852DA2}"/>
              </a:ext>
            </a:extLst>
          </p:cNvPr>
          <p:cNvSpPr>
            <a:spLocks noGrp="1"/>
          </p:cNvSpPr>
          <p:nvPr>
            <p:ph type="body" sz="quarter" idx="15"/>
          </p:nvPr>
        </p:nvSpPr>
        <p:spPr/>
        <p:txBody>
          <a:bodyPr/>
          <a:lstStyle/>
          <a:p>
            <a:r>
              <a:rPr lang="de-CH"/>
              <a:t>Prozess rund um die Beschaffung</a:t>
            </a:r>
          </a:p>
          <a:p>
            <a:pPr lvl="1">
              <a:lnSpc>
                <a:spcPct val="91000"/>
              </a:lnSpc>
            </a:pPr>
            <a:endParaRPr lang="fr-FR"/>
          </a:p>
          <a:p>
            <a:pPr lvl="1">
              <a:lnSpc>
                <a:spcPct val="91000"/>
              </a:lnSpc>
            </a:pPr>
            <a:r>
              <a:rPr lang="de-CH"/>
              <a:t>Werbung, die ankommt. </a:t>
            </a:r>
            <a:r>
              <a:rPr lang="de-CH" b="1"/>
              <a:t>Post Advertising. </a:t>
            </a:r>
            <a:endParaRPr lang="de-CH"/>
          </a:p>
        </p:txBody>
      </p:sp>
      <p:sp>
        <p:nvSpPr>
          <p:cNvPr id="2" name="Textplatzhalter 1">
            <a:extLst>
              <a:ext uri="{FF2B5EF4-FFF2-40B4-BE49-F238E27FC236}">
                <a16:creationId xmlns:a16="http://schemas.microsoft.com/office/drawing/2014/main" id="{739ADFC3-DC35-2989-F99C-C5FFDEE197FD}"/>
              </a:ext>
            </a:extLst>
          </p:cNvPr>
          <p:cNvSpPr>
            <a:spLocks noGrp="1"/>
          </p:cNvSpPr>
          <p:nvPr>
            <p:ph type="body" sz="quarter" idx="14"/>
          </p:nvPr>
        </p:nvSpPr>
        <p:spPr/>
        <p:txBody>
          <a:bodyPr/>
          <a:lstStyle/>
          <a:p>
            <a:r>
              <a:rPr lang="de-CH"/>
              <a:t> </a:t>
            </a:r>
          </a:p>
        </p:txBody>
      </p:sp>
      <p:sp>
        <p:nvSpPr>
          <p:cNvPr id="10" name="Textfeld 9">
            <a:extLst>
              <a:ext uri="{FF2B5EF4-FFF2-40B4-BE49-F238E27FC236}">
                <a16:creationId xmlns:a16="http://schemas.microsoft.com/office/drawing/2014/main" id="{7337A586-042A-6937-BEC9-A4B475D35C0D}"/>
              </a:ext>
            </a:extLst>
          </p:cNvPr>
          <p:cNvSpPr txBox="1"/>
          <p:nvPr/>
        </p:nvSpPr>
        <p:spPr bwMode="auto">
          <a:xfrm>
            <a:off x="0" y="6072918"/>
            <a:ext cx="4184104" cy="575376"/>
          </a:xfrm>
          <a:prstGeom prst="rect">
            <a:avLst/>
          </a:prstGeom>
        </p:spPr>
        <p:txBody>
          <a:bodyPr wrap="square" lIns="396000" tIns="0" rIns="0" bIns="0" rtlCol="0" anchor="ctr">
            <a:noAutofit/>
          </a:bodyPr>
          <a:lstStyle/>
          <a:p>
            <a:pPr marL="0" lvl="1" indent="0">
              <a:spcAft>
                <a:spcPts val="300"/>
              </a:spcAft>
              <a:buNone/>
            </a:pPr>
            <a:r>
              <a:rPr lang="de-CH" sz="1200"/>
              <a:t>In Zusammenarbeit mit unseren Werbespezialistinnen:</a:t>
            </a:r>
          </a:p>
        </p:txBody>
      </p:sp>
      <p:grpSp>
        <p:nvGrpSpPr>
          <p:cNvPr id="3" name="Gruppieren 2">
            <a:extLst>
              <a:ext uri="{FF2B5EF4-FFF2-40B4-BE49-F238E27FC236}">
                <a16:creationId xmlns:a16="http://schemas.microsoft.com/office/drawing/2014/main" id="{C2C23266-544F-8C60-8733-2455E807A08C}"/>
              </a:ext>
            </a:extLst>
          </p:cNvPr>
          <p:cNvGrpSpPr/>
          <p:nvPr/>
        </p:nvGrpSpPr>
        <p:grpSpPr>
          <a:xfrm>
            <a:off x="4234862" y="6191152"/>
            <a:ext cx="3237144" cy="338908"/>
            <a:chOff x="4234862" y="6247221"/>
            <a:chExt cx="3237144" cy="338908"/>
          </a:xfrm>
        </p:grpSpPr>
        <p:pic>
          <p:nvPicPr>
            <p:cNvPr id="9" name="Grafik 8">
              <a:extLst>
                <a:ext uri="{FF2B5EF4-FFF2-40B4-BE49-F238E27FC236}">
                  <a16:creationId xmlns:a16="http://schemas.microsoft.com/office/drawing/2014/main" id="{DE6B85D6-B059-38B6-8D54-6093951BC5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6759" y="6247221"/>
              <a:ext cx="701189" cy="338908"/>
            </a:xfrm>
            <a:prstGeom prst="rect">
              <a:avLst/>
            </a:prstGeom>
          </p:spPr>
        </p:pic>
        <p:pic>
          <p:nvPicPr>
            <p:cNvPr id="11" name="Grafik 10">
              <a:extLst>
                <a:ext uri="{FF2B5EF4-FFF2-40B4-BE49-F238E27FC236}">
                  <a16:creationId xmlns:a16="http://schemas.microsoft.com/office/drawing/2014/main" id="{F3CB8F15-C935-232C-ABF0-02F31187D6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34862" y="6343434"/>
              <a:ext cx="493200" cy="146482"/>
            </a:xfrm>
            <a:prstGeom prst="rect">
              <a:avLst/>
            </a:prstGeom>
          </p:spPr>
        </p:pic>
        <p:pic>
          <p:nvPicPr>
            <p:cNvPr id="12" name="Grafik 11">
              <a:extLst>
                <a:ext uri="{FF2B5EF4-FFF2-40B4-BE49-F238E27FC236}">
                  <a16:creationId xmlns:a16="http://schemas.microsoft.com/office/drawing/2014/main" id="{9BFEEF44-A6A0-9469-F443-3E9516D192E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56511" y="6302122"/>
              <a:ext cx="903866" cy="229106"/>
            </a:xfrm>
            <a:prstGeom prst="rect">
              <a:avLst/>
            </a:prstGeom>
          </p:spPr>
        </p:pic>
        <p:pic>
          <p:nvPicPr>
            <p:cNvPr id="13" name="Grafik 12">
              <a:extLst>
                <a:ext uri="{FF2B5EF4-FFF2-40B4-BE49-F238E27FC236}">
                  <a16:creationId xmlns:a16="http://schemas.microsoft.com/office/drawing/2014/main" id="{DDA9D70D-2171-720C-8DA8-C49121E16024}"/>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4006" y="6360223"/>
              <a:ext cx="648000" cy="112905"/>
            </a:xfrm>
            <a:prstGeom prst="rect">
              <a:avLst/>
            </a:prstGeom>
          </p:spPr>
        </p:pic>
      </p:grpSp>
    </p:spTree>
    <p:extLst>
      <p:ext uri="{BB962C8B-B14F-4D97-AF65-F5344CB8AC3E}">
        <p14:creationId xmlns:p14="http://schemas.microsoft.com/office/powerpoint/2010/main" val="2241769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4E0C514D-A96C-3C2F-F540-6584737594B5}"/>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1" name="Foliennummernplatzhalter 10"/>
          <p:cNvSpPr>
            <a:spLocks noGrp="1"/>
          </p:cNvSpPr>
          <p:nvPr>
            <p:ph type="sldNum" sz="quarter" idx="16"/>
            <p:custDataLst>
              <p:tags r:id="rId2"/>
            </p:custDataLst>
          </p:nvPr>
        </p:nvSpPr>
        <p:spPr/>
        <p:txBody>
          <a:bodyPr/>
          <a:lstStyle/>
          <a:p>
            <a:r>
              <a:rPr lang="de-CH"/>
              <a:t> Seite </a:t>
            </a:r>
            <a:fld id="{9D1CE59F-3E2C-43A1-9A3C-65F063D14E4A}" type="slidenum">
              <a:rPr lang="de-CH" smtClean="0"/>
              <a:pPr/>
              <a:t>10</a:t>
            </a:fld>
            <a:endParaRPr lang="de-CH"/>
          </a:p>
        </p:txBody>
      </p:sp>
      <p:sp>
        <p:nvSpPr>
          <p:cNvPr id="12" name="Fußzeilenplatzhalter 11"/>
          <p:cNvSpPr>
            <a:spLocks noGrp="1"/>
          </p:cNvSpPr>
          <p:nvPr>
            <p:ph type="ftr" sz="quarter" idx="17"/>
            <p:custDataLst>
              <p:tags r:id="rId3"/>
            </p:custDataLst>
          </p:nvPr>
        </p:nvSpPr>
        <p:spPr/>
        <p:txBody>
          <a:bodyPr/>
          <a:lstStyle/>
          <a:p>
            <a:r>
              <a:rPr lang="de-CH"/>
              <a:t>Post CH AG | 07.2022 | V1.00 | intern | Beschaffungen | Fabiène Bachmann LS34.1</a:t>
            </a:r>
          </a:p>
        </p:txBody>
      </p:sp>
      <p:sp>
        <p:nvSpPr>
          <p:cNvPr id="3" name="Titel 2"/>
          <p:cNvSpPr>
            <a:spLocks noGrp="1"/>
          </p:cNvSpPr>
          <p:nvPr>
            <p:ph type="title"/>
            <p:custDataLst>
              <p:tags r:id="rId4"/>
            </p:custDataLst>
          </p:nvPr>
        </p:nvSpPr>
        <p:spPr/>
        <p:txBody>
          <a:bodyPr/>
          <a:lstStyle/>
          <a:p>
            <a:r>
              <a:rPr lang="de-CH"/>
              <a:t>Verfahrensabklärung und -arten</a:t>
            </a:r>
            <a:br>
              <a:rPr lang="de-CH"/>
            </a:br>
            <a:endParaRPr lang="de-CH" b="0"/>
          </a:p>
        </p:txBody>
      </p:sp>
      <p:sp>
        <p:nvSpPr>
          <p:cNvPr id="8" name="Inhaltsplatzhalter 1">
            <a:extLst>
              <a:ext uri="{FF2B5EF4-FFF2-40B4-BE49-F238E27FC236}">
                <a16:creationId xmlns:a16="http://schemas.microsoft.com/office/drawing/2014/main" id="{294648AA-3EB5-A9E3-410A-0806928B11C1}"/>
              </a:ext>
            </a:extLst>
          </p:cNvPr>
          <p:cNvSpPr txBox="1">
            <a:spLocks/>
          </p:cNvSpPr>
          <p:nvPr>
            <p:custDataLst>
              <p:tags r:id="rId5"/>
            </p:custDataLst>
          </p:nvPr>
        </p:nvSpPr>
        <p:spPr bwMode="auto">
          <a:xfrm>
            <a:off x="404986" y="2552246"/>
            <a:ext cx="3420357" cy="3607572"/>
          </a:xfrm>
          <a:prstGeom prst="rect">
            <a:avLst/>
          </a:prstGeom>
        </p:spPr>
        <p:txBody>
          <a:bodyPr lIns="0" tIns="0" rIns="0" bIns="0" anchor="t"/>
          <a:lstStyle>
            <a:lvl1pPr marL="0" indent="0" algn="l" defTabSz="270000" rtl="0" eaLnBrk="1" fontAlgn="base" hangingPunct="1">
              <a:lnSpc>
                <a:spcPct val="100000"/>
              </a:lnSpc>
              <a:spcBef>
                <a:spcPct val="0"/>
              </a:spcBef>
              <a:spcAft>
                <a:spcPts val="1000"/>
              </a:spcAft>
              <a:buFont typeface="Frutiger 45 Light" charset="0"/>
              <a:defRPr sz="2000" b="0">
                <a:solidFill>
                  <a:srgbClr val="000000"/>
                </a:solidFill>
                <a:latin typeface="+mn-lt"/>
                <a:ea typeface="+mn-ea"/>
                <a:cs typeface="+mn-cs"/>
              </a:defRPr>
            </a:lvl1pPr>
            <a:lvl2pPr marL="270000" indent="-270000" algn="l" defTabSz="270000" rtl="0" eaLnBrk="1" fontAlgn="base" hangingPunct="1">
              <a:lnSpc>
                <a:spcPct val="100000"/>
              </a:lnSpc>
              <a:spcBef>
                <a:spcPct val="0"/>
              </a:spcBef>
              <a:spcAft>
                <a:spcPts val="1000"/>
              </a:spcAft>
              <a:buFont typeface="Frutiger 45 Light" pitchFamily="34" charset="0"/>
              <a:buChar char="–"/>
              <a:defRPr sz="2000">
                <a:solidFill>
                  <a:srgbClr val="000000"/>
                </a:solidFill>
                <a:latin typeface="+mn-lt"/>
                <a:ea typeface="+mn-ea"/>
              </a:defRPr>
            </a:lvl2pPr>
            <a:lvl3pPr marL="540000" indent="-270000" algn="l" defTabSz="270000" rtl="0" eaLnBrk="1" fontAlgn="base" hangingPunct="1">
              <a:lnSpc>
                <a:spcPct val="100000"/>
              </a:lnSpc>
              <a:spcBef>
                <a:spcPct val="0"/>
              </a:spcBef>
              <a:spcAft>
                <a:spcPts val="1000"/>
              </a:spcAft>
              <a:buClrTx/>
              <a:buFont typeface="Frutiger 45 Light" pitchFamily="34" charset="0"/>
              <a:buChar char="–"/>
              <a:defRPr sz="2000">
                <a:solidFill>
                  <a:srgbClr val="000000"/>
                </a:solidFill>
                <a:latin typeface="+mn-lt"/>
                <a:ea typeface="+mn-ea"/>
              </a:defRPr>
            </a:lvl3pPr>
            <a:lvl4pPr marL="810000" indent="-270000" algn="l" defTabSz="270000" rtl="0" eaLnBrk="1" fontAlgn="base" hangingPunct="1">
              <a:lnSpc>
                <a:spcPct val="100000"/>
              </a:lnSpc>
              <a:spcBef>
                <a:spcPct val="0"/>
              </a:spcBef>
              <a:spcAft>
                <a:spcPts val="1000"/>
              </a:spcAft>
              <a:buClrTx/>
              <a:buFont typeface="Frutiger 45 Light" pitchFamily="34" charset="0"/>
              <a:buChar char="–"/>
              <a:defRPr sz="2000">
                <a:solidFill>
                  <a:srgbClr val="000000"/>
                </a:solidFill>
                <a:latin typeface="+mn-lt"/>
                <a:ea typeface="+mn-ea"/>
              </a:defRPr>
            </a:lvl4pPr>
            <a:lvl5pPr marL="1080000" indent="-270000" algn="l" defTabSz="270000"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defRPr>
            </a:lvl5pPr>
            <a:lvl6pPr marL="1531938"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6pPr>
            <a:lvl7pPr marL="270000" indent="-270000" algn="l" rtl="0" eaLnBrk="1" fontAlgn="base" hangingPunct="1">
              <a:lnSpc>
                <a:spcPct val="95000"/>
              </a:lnSpc>
              <a:spcBef>
                <a:spcPct val="0"/>
              </a:spcBef>
              <a:spcAft>
                <a:spcPts val="1000"/>
              </a:spcAft>
              <a:buFont typeface="Frutiger 45 Light" pitchFamily="34" charset="-128"/>
              <a:buChar char="–"/>
              <a:defRPr sz="2100">
                <a:solidFill>
                  <a:srgbClr val="000000"/>
                </a:solidFill>
                <a:latin typeface="+mn-lt"/>
              </a:defRPr>
            </a:lvl7pPr>
            <a:lvl8pPr marL="2446338"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8pPr>
            <a:lvl9pPr marL="2903538"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9pPr>
          </a:lstStyle>
          <a:p>
            <a:endParaRPr lang="de-CH" kern="0"/>
          </a:p>
          <a:p>
            <a:endParaRPr lang="de-CH" kern="0"/>
          </a:p>
          <a:p>
            <a:br>
              <a:rPr lang="en-US" kern="0"/>
            </a:br>
            <a:endParaRPr lang="de-CH" kern="0">
              <a:ea typeface="+mn-lt"/>
              <a:cs typeface="+mn-lt"/>
            </a:endParaRPr>
          </a:p>
          <a:p>
            <a:endParaRPr lang="de-CH" kern="0"/>
          </a:p>
          <a:p>
            <a:endParaRPr lang="de-CH" kern="0"/>
          </a:p>
          <a:p>
            <a:endParaRPr lang="de-CH" kern="0"/>
          </a:p>
        </p:txBody>
      </p:sp>
      <p:graphicFrame>
        <p:nvGraphicFramePr>
          <p:cNvPr id="4" name="Tabelle 4">
            <a:extLst>
              <a:ext uri="{FF2B5EF4-FFF2-40B4-BE49-F238E27FC236}">
                <a16:creationId xmlns:a16="http://schemas.microsoft.com/office/drawing/2014/main" id="{ADBBBD2D-1493-4DC8-0D3E-6E4AD89B6519}"/>
              </a:ext>
            </a:extLst>
          </p:cNvPr>
          <p:cNvGraphicFramePr>
            <a:graphicFrameLocks noGrp="1"/>
          </p:cNvGraphicFramePr>
          <p:nvPr>
            <p:extLst>
              <p:ext uri="{D42A27DB-BD31-4B8C-83A1-F6EECF244321}">
                <p14:modId xmlns:p14="http://schemas.microsoft.com/office/powerpoint/2010/main" val="2438342581"/>
              </p:ext>
            </p:extLst>
          </p:nvPr>
        </p:nvGraphicFramePr>
        <p:xfrm>
          <a:off x="404986" y="1695858"/>
          <a:ext cx="11451903" cy="4790440"/>
        </p:xfrm>
        <a:graphic>
          <a:graphicData uri="http://schemas.openxmlformats.org/drawingml/2006/table">
            <a:tbl>
              <a:tblPr firstRow="1" bandRow="1">
                <a:tableStyleId>{5C22544A-7EE6-4342-B048-85BDC9FD1C3A}</a:tableStyleId>
              </a:tblPr>
              <a:tblGrid>
                <a:gridCol w="2081892">
                  <a:extLst>
                    <a:ext uri="{9D8B030D-6E8A-4147-A177-3AD203B41FA5}">
                      <a16:colId xmlns:a16="http://schemas.microsoft.com/office/drawing/2014/main" val="2942579542"/>
                    </a:ext>
                  </a:extLst>
                </a:gridCol>
                <a:gridCol w="9370011">
                  <a:extLst>
                    <a:ext uri="{9D8B030D-6E8A-4147-A177-3AD203B41FA5}">
                      <a16:colId xmlns:a16="http://schemas.microsoft.com/office/drawing/2014/main" val="642727959"/>
                    </a:ext>
                  </a:extLst>
                </a:gridCol>
              </a:tblGrid>
              <a:tr h="370840">
                <a:tc>
                  <a:txBody>
                    <a:bodyPr/>
                    <a:lstStyle/>
                    <a:p>
                      <a:r>
                        <a:rPr lang="de-DE" sz="1400">
                          <a:latin typeface="+mj-lt"/>
                        </a:rPr>
                        <a:t>Verfahren</a:t>
                      </a:r>
                    </a:p>
                  </a:txBody>
                  <a:tcPr/>
                </a:tc>
                <a:tc>
                  <a:txBody>
                    <a:bodyPr/>
                    <a:lstStyle/>
                    <a:p>
                      <a:r>
                        <a:rPr lang="de-DE" sz="1400">
                          <a:latin typeface="+mj-lt"/>
                        </a:rPr>
                        <a:t>Beschreibung</a:t>
                      </a:r>
                    </a:p>
                  </a:txBody>
                  <a:tcPr/>
                </a:tc>
                <a:extLst>
                  <a:ext uri="{0D108BD9-81ED-4DB2-BD59-A6C34878D82A}">
                    <a16:rowId xmlns:a16="http://schemas.microsoft.com/office/drawing/2014/main" val="2053490260"/>
                  </a:ext>
                </a:extLst>
              </a:tr>
              <a:tr h="370840">
                <a:tc>
                  <a:txBody>
                    <a:bodyPr/>
                    <a:lstStyle/>
                    <a:p>
                      <a:pPr lvl="0">
                        <a:buNone/>
                      </a:pPr>
                      <a:r>
                        <a:rPr lang="de-DE" sz="1100" b="0" i="0" u="none" strike="noStrike" baseline="0" noProof="0">
                          <a:solidFill>
                            <a:srgbClr val="000000"/>
                          </a:solidFill>
                          <a:latin typeface="+mj-lt"/>
                        </a:rPr>
                        <a:t>Ausschreibung im Staatsvertragsbereich</a:t>
                      </a:r>
                      <a:endParaRPr lang="de-DE" sz="1100">
                        <a:latin typeface="+mj-lt"/>
                      </a:endParaRPr>
                    </a:p>
                  </a:txBody>
                  <a:tcPr/>
                </a:tc>
                <a:tc>
                  <a:txBody>
                    <a:bodyPr/>
                    <a:lstStyle/>
                    <a:p>
                      <a:pPr marL="0" lvl="0" indent="0" algn="l">
                        <a:lnSpc>
                          <a:spcPct val="100000"/>
                        </a:lnSpc>
                        <a:buNone/>
                      </a:pPr>
                      <a:r>
                        <a:rPr lang="de-DE" sz="1100" b="0" i="0" u="none" strike="noStrike" baseline="0" noProof="0">
                          <a:solidFill>
                            <a:srgbClr val="000000"/>
                          </a:solidFill>
                          <a:latin typeface="+mj-lt"/>
                        </a:rPr>
                        <a:t>Bei einer Ausschreibung im Staatsvertragsbereich wird der Bedarf öffentlich ausgeschrieben, d.h. auf der Publikations-</a:t>
                      </a:r>
                      <a:r>
                        <a:rPr lang="de-DE" sz="1100" b="0" i="0" u="none" strike="noStrike" baseline="0" noProof="0" err="1">
                          <a:solidFill>
                            <a:srgbClr val="000000"/>
                          </a:solidFill>
                          <a:latin typeface="+mj-lt"/>
                        </a:rPr>
                        <a:t>plattform</a:t>
                      </a:r>
                      <a:r>
                        <a:rPr lang="de-DE" sz="1100" b="0" i="0" u="none" strike="noStrike" baseline="0" noProof="0">
                          <a:solidFill>
                            <a:srgbClr val="000000"/>
                          </a:solidFill>
                          <a:latin typeface="+mj-lt"/>
                        </a:rPr>
                        <a:t> simap.ch publiziert und alle Anbieter können ein Angebot einreichen. Die Unterlagen sind in zwei Amtssprachen zu publizieren. Es gilt voller Rechtsschutz.</a:t>
                      </a:r>
                      <a:endParaRPr lang="de-DE" sz="1100">
                        <a:latin typeface="+mj-lt"/>
                      </a:endParaRPr>
                    </a:p>
                    <a:p>
                      <a:pPr marL="0" lvl="0" indent="0" algn="l">
                        <a:lnSpc>
                          <a:spcPct val="100000"/>
                        </a:lnSpc>
                        <a:buNone/>
                      </a:pPr>
                      <a:endParaRPr lang="de-DE" sz="800" b="0" i="0" u="none" strike="noStrike" baseline="0" noProof="0">
                        <a:solidFill>
                          <a:srgbClr val="000000"/>
                        </a:solidFill>
                        <a:latin typeface="+mj-lt"/>
                      </a:endParaRPr>
                    </a:p>
                    <a:p>
                      <a:pPr marL="0" lvl="0" indent="0" algn="l">
                        <a:lnSpc>
                          <a:spcPct val="100000"/>
                        </a:lnSpc>
                        <a:buNone/>
                      </a:pPr>
                      <a:r>
                        <a:rPr lang="de-DE" sz="1100" b="0" i="0" u="none" strike="noStrike" baseline="0" noProof="0">
                          <a:solidFill>
                            <a:srgbClr val="000000"/>
                          </a:solidFill>
                          <a:latin typeface="+mj-lt"/>
                        </a:rPr>
                        <a:t>Die Dauer ist ca. 9-12 Monate</a:t>
                      </a:r>
                      <a:endParaRPr lang="de-DE" sz="1100">
                        <a:latin typeface="+mj-lt"/>
                      </a:endParaRPr>
                    </a:p>
                  </a:txBody>
                  <a:tcPr/>
                </a:tc>
                <a:extLst>
                  <a:ext uri="{0D108BD9-81ED-4DB2-BD59-A6C34878D82A}">
                    <a16:rowId xmlns:a16="http://schemas.microsoft.com/office/drawing/2014/main" val="3477391552"/>
                  </a:ext>
                </a:extLst>
              </a:tr>
              <a:tr h="370840">
                <a:tc>
                  <a:txBody>
                    <a:bodyPr/>
                    <a:lstStyle/>
                    <a:p>
                      <a:pPr lvl="0">
                        <a:buNone/>
                      </a:pPr>
                      <a:r>
                        <a:rPr lang="de-DE" sz="1100" b="0" i="0" u="none" strike="noStrike" baseline="0" noProof="0">
                          <a:solidFill>
                            <a:srgbClr val="000000"/>
                          </a:solidFill>
                          <a:latin typeface="+mj-lt"/>
                        </a:rPr>
                        <a:t>Ausschreibung </a:t>
                      </a:r>
                      <a:r>
                        <a:rPr lang="de-DE" sz="1100" b="0" i="0" u="none" strike="noStrike" baseline="0" noProof="0" err="1">
                          <a:solidFill>
                            <a:srgbClr val="000000"/>
                          </a:solidFill>
                          <a:latin typeface="+mj-lt"/>
                        </a:rPr>
                        <a:t>ausserhalb</a:t>
                      </a:r>
                      <a:r>
                        <a:rPr lang="de-DE" sz="1100" b="0" i="0" u="none" strike="noStrike" baseline="0" noProof="0">
                          <a:solidFill>
                            <a:srgbClr val="000000"/>
                          </a:solidFill>
                          <a:latin typeface="+mj-lt"/>
                        </a:rPr>
                        <a:t> Staatsvertragsbereich</a:t>
                      </a:r>
                      <a:endParaRPr lang="de-DE" sz="1100">
                        <a:latin typeface="+mj-lt"/>
                      </a:endParaRPr>
                    </a:p>
                  </a:txBody>
                  <a:tcPr/>
                </a:tc>
                <a:tc>
                  <a:txBody>
                    <a:bodyPr/>
                    <a:lstStyle/>
                    <a:p>
                      <a:pPr marL="0" lvl="0" indent="0" algn="l">
                        <a:lnSpc>
                          <a:spcPct val="100000"/>
                        </a:lnSpc>
                        <a:buNone/>
                      </a:pPr>
                      <a:r>
                        <a:rPr lang="de-DE" sz="1100" b="0" i="0" u="none" strike="noStrike" baseline="0" noProof="0">
                          <a:solidFill>
                            <a:srgbClr val="000000"/>
                          </a:solidFill>
                          <a:latin typeface="+mj-lt"/>
                        </a:rPr>
                        <a:t>Siehe "Ausschreibung im Staatsbereich", es gilt aber beschränkter Rechtsschutz.</a:t>
                      </a:r>
                      <a:endParaRPr lang="de-DE" sz="1100">
                        <a:latin typeface="+mj-lt"/>
                      </a:endParaRPr>
                    </a:p>
                    <a:p>
                      <a:pPr marL="0" lvl="0" indent="0" algn="l">
                        <a:lnSpc>
                          <a:spcPct val="100000"/>
                        </a:lnSpc>
                        <a:buNone/>
                      </a:pPr>
                      <a:endParaRPr lang="de-DE" sz="800" b="0" i="0" u="none" strike="noStrike" baseline="0" noProof="0">
                        <a:solidFill>
                          <a:srgbClr val="000000"/>
                        </a:solidFill>
                        <a:latin typeface="+mj-lt"/>
                      </a:endParaRPr>
                    </a:p>
                    <a:p>
                      <a:pPr marL="0" lvl="0" indent="0" algn="l">
                        <a:lnSpc>
                          <a:spcPct val="100000"/>
                        </a:lnSpc>
                        <a:buNone/>
                      </a:pPr>
                      <a:r>
                        <a:rPr lang="de-DE" sz="1100" b="0" i="0" u="none" strike="noStrike" baseline="0" noProof="0">
                          <a:solidFill>
                            <a:srgbClr val="000000"/>
                          </a:solidFill>
                          <a:latin typeface="+mj-lt"/>
                        </a:rPr>
                        <a:t>Die Dauer ist ca. 9-12 Monate</a:t>
                      </a:r>
                      <a:endParaRPr lang="de-DE" sz="1100">
                        <a:latin typeface="+mj-lt"/>
                      </a:endParaRPr>
                    </a:p>
                  </a:txBody>
                  <a:tcPr/>
                </a:tc>
                <a:extLst>
                  <a:ext uri="{0D108BD9-81ED-4DB2-BD59-A6C34878D82A}">
                    <a16:rowId xmlns:a16="http://schemas.microsoft.com/office/drawing/2014/main" val="2241790191"/>
                  </a:ext>
                </a:extLst>
              </a:tr>
              <a:tr h="370840">
                <a:tc>
                  <a:txBody>
                    <a:bodyPr/>
                    <a:lstStyle/>
                    <a:p>
                      <a:r>
                        <a:rPr lang="de-DE" sz="1100">
                          <a:latin typeface="+mj-lt"/>
                        </a:rPr>
                        <a:t>Einladungsverfahren</a:t>
                      </a:r>
                    </a:p>
                  </a:txBody>
                  <a:tcPr/>
                </a:tc>
                <a:tc>
                  <a:txBody>
                    <a:bodyPr/>
                    <a:lstStyle/>
                    <a:p>
                      <a:pPr lvl="0" algn="l">
                        <a:lnSpc>
                          <a:spcPct val="100000"/>
                        </a:lnSpc>
                        <a:spcBef>
                          <a:spcPts val="0"/>
                        </a:spcBef>
                        <a:spcAft>
                          <a:spcPts val="0"/>
                        </a:spcAft>
                        <a:buNone/>
                      </a:pPr>
                      <a:r>
                        <a:rPr lang="de-DE" sz="1100" b="0" i="0" u="none" strike="noStrike" noProof="0">
                          <a:latin typeface="+mj-lt"/>
                        </a:rPr>
                        <a:t>Im Einladungsverfahren entscheidet das Projektteam, welche Anbieter zur Angebotsabgabe eingeladen werden sollen. Es werden, wenn möglich mindestens drei Angebote eingeholt, wobei, wenn möglich mindestens ein Anbieter aus einem anderen Sprachraum berücksichtigt werden sollte. Die Unterlagen sind in zwei Amtssprachen zu publizieren. Für die Einreichung der Angebote erhalten alle Anbieter die gleiche Frist. Das Einladungsverfahren erfolgt </a:t>
                      </a:r>
                      <a:r>
                        <a:rPr lang="de-DE" sz="1100" b="0" i="0" u="none" strike="noStrike" noProof="0" err="1">
                          <a:latin typeface="+mj-lt"/>
                        </a:rPr>
                        <a:t>ausserhalb</a:t>
                      </a:r>
                      <a:r>
                        <a:rPr lang="de-DE" sz="1100" b="0" i="0" u="none" strike="noStrike" noProof="0">
                          <a:latin typeface="+mj-lt"/>
                        </a:rPr>
                        <a:t> des Staatsvertragsbereichs, wodurch nur ein beschränkter Rechtsschutz für die Anbieter gilt.</a:t>
                      </a:r>
                      <a:endParaRPr lang="de-DE" sz="1100">
                        <a:latin typeface="+mj-lt"/>
                      </a:endParaRPr>
                    </a:p>
                    <a:p>
                      <a:pPr lvl="0" algn="l">
                        <a:lnSpc>
                          <a:spcPct val="100000"/>
                        </a:lnSpc>
                        <a:spcBef>
                          <a:spcPts val="0"/>
                        </a:spcBef>
                        <a:spcAft>
                          <a:spcPts val="0"/>
                        </a:spcAft>
                        <a:buNone/>
                      </a:pPr>
                      <a:endParaRPr lang="de-DE" sz="800" b="0" i="0" u="none" strike="noStrike" noProof="0">
                        <a:latin typeface="+mj-lt"/>
                      </a:endParaRPr>
                    </a:p>
                    <a:p>
                      <a:pPr lvl="0" algn="l">
                        <a:lnSpc>
                          <a:spcPct val="100000"/>
                        </a:lnSpc>
                        <a:spcBef>
                          <a:spcPts val="0"/>
                        </a:spcBef>
                        <a:spcAft>
                          <a:spcPts val="0"/>
                        </a:spcAft>
                        <a:buNone/>
                      </a:pPr>
                      <a:r>
                        <a:rPr lang="de-DE" sz="1100" b="0" i="0" u="none" strike="noStrike" noProof="0">
                          <a:latin typeface="+mj-lt"/>
                        </a:rPr>
                        <a:t>Die Dauer ist ca. 6-9 Monate.</a:t>
                      </a:r>
                      <a:endParaRPr lang="de-DE" sz="1100">
                        <a:latin typeface="+mj-lt"/>
                      </a:endParaRPr>
                    </a:p>
                  </a:txBody>
                  <a:tcPr/>
                </a:tc>
                <a:extLst>
                  <a:ext uri="{0D108BD9-81ED-4DB2-BD59-A6C34878D82A}">
                    <a16:rowId xmlns:a16="http://schemas.microsoft.com/office/drawing/2014/main" val="457440526"/>
                  </a:ext>
                </a:extLst>
              </a:tr>
              <a:tr h="370839">
                <a:tc>
                  <a:txBody>
                    <a:bodyPr/>
                    <a:lstStyle/>
                    <a:p>
                      <a:pPr lvl="0">
                        <a:buNone/>
                      </a:pPr>
                      <a:r>
                        <a:rPr lang="de-DE" sz="1100" b="0" i="0" u="none" strike="noStrike" baseline="0" noProof="0">
                          <a:solidFill>
                            <a:srgbClr val="000000"/>
                          </a:solidFill>
                          <a:latin typeface="+mj-lt"/>
                        </a:rPr>
                        <a:t>Freihändige Vergabe mit Publikation</a:t>
                      </a:r>
                      <a:endParaRPr lang="de-DE" sz="1100">
                        <a:latin typeface="+mj-lt"/>
                      </a:endParaRPr>
                    </a:p>
                  </a:txBody>
                  <a:tcPr/>
                </a:tc>
                <a:tc>
                  <a:txBody>
                    <a:bodyPr/>
                    <a:lstStyle/>
                    <a:p>
                      <a:pPr marL="0" lvl="0" indent="0" algn="l">
                        <a:lnSpc>
                          <a:spcPct val="100000"/>
                        </a:lnSpc>
                        <a:buNone/>
                      </a:pPr>
                      <a:r>
                        <a:rPr lang="de-DE" sz="1100" b="0" i="0" u="none" strike="noStrike" baseline="0" noProof="0">
                          <a:solidFill>
                            <a:srgbClr val="000000"/>
                          </a:solidFill>
                          <a:latin typeface="+mj-lt"/>
                        </a:rPr>
                        <a:t>Bei der Freihändigen Vergabe wird die Leistung gestützt auf einen Ausnahmetatbestand gem. Bundesgesetz über das öffentliche Beschaffungswesen (</a:t>
                      </a:r>
                      <a:r>
                        <a:rPr lang="de-DE" sz="1100" b="0" i="0" u="none" strike="noStrike" baseline="0" noProof="0" err="1">
                          <a:solidFill>
                            <a:srgbClr val="000000"/>
                          </a:solidFill>
                          <a:latin typeface="+mj-lt"/>
                        </a:rPr>
                        <a:t>BöB</a:t>
                      </a:r>
                      <a:r>
                        <a:rPr lang="de-DE" sz="1100" b="0" i="0" u="none" strike="noStrike" baseline="0" noProof="0">
                          <a:solidFill>
                            <a:srgbClr val="000000"/>
                          </a:solidFill>
                          <a:latin typeface="+mj-lt"/>
                        </a:rPr>
                        <a:t>) direkt an einen bestimmten Anbieter vergeben. Der Zuschlag inkl. Begründung des Ausnahmetatbestandes wird auf der Publikationsplattform simap.ch in zwei Amtssprachen publiziert. Die Anbieter können gegen den Zuschlag Beschwerde einreichen.</a:t>
                      </a:r>
                      <a:endParaRPr lang="de-DE" sz="1100">
                        <a:latin typeface="+mj-lt"/>
                      </a:endParaRPr>
                    </a:p>
                    <a:p>
                      <a:pPr marL="0" lvl="0" indent="0" algn="l">
                        <a:lnSpc>
                          <a:spcPct val="100000"/>
                        </a:lnSpc>
                        <a:buNone/>
                      </a:pPr>
                      <a:endParaRPr lang="de-DE" sz="800" b="0" i="0" u="none" strike="noStrike" baseline="0" noProof="0">
                        <a:solidFill>
                          <a:srgbClr val="000000"/>
                        </a:solidFill>
                        <a:latin typeface="+mj-lt"/>
                      </a:endParaRPr>
                    </a:p>
                    <a:p>
                      <a:pPr marL="0" lvl="0" indent="0" algn="l">
                        <a:lnSpc>
                          <a:spcPct val="100000"/>
                        </a:lnSpc>
                        <a:buNone/>
                      </a:pPr>
                      <a:r>
                        <a:rPr lang="de-DE" sz="1100" b="0" i="0" u="none" strike="noStrike" baseline="0" noProof="0">
                          <a:solidFill>
                            <a:srgbClr val="000000"/>
                          </a:solidFill>
                          <a:latin typeface="+mj-lt"/>
                        </a:rPr>
                        <a:t>Die Dauer ist ca. 1-2 Monate</a:t>
                      </a:r>
                      <a:endParaRPr lang="de-DE" sz="1100">
                        <a:latin typeface="+mj-lt"/>
                      </a:endParaRPr>
                    </a:p>
                  </a:txBody>
                  <a:tcPr/>
                </a:tc>
                <a:extLst>
                  <a:ext uri="{0D108BD9-81ED-4DB2-BD59-A6C34878D82A}">
                    <a16:rowId xmlns:a16="http://schemas.microsoft.com/office/drawing/2014/main" val="77440957"/>
                  </a:ext>
                </a:extLst>
              </a:tr>
              <a:tr h="370838">
                <a:tc>
                  <a:txBody>
                    <a:bodyPr/>
                    <a:lstStyle/>
                    <a:p>
                      <a:pPr lvl="0">
                        <a:buNone/>
                      </a:pPr>
                      <a:r>
                        <a:rPr lang="de-DE" sz="1100" b="0" i="0" u="none" strike="noStrike" baseline="0" noProof="0">
                          <a:solidFill>
                            <a:srgbClr val="000000"/>
                          </a:solidFill>
                          <a:latin typeface="+mj-lt"/>
                        </a:rPr>
                        <a:t>Angebotsanfrage</a:t>
                      </a:r>
                    </a:p>
                  </a:txBody>
                  <a:tcPr/>
                </a:tc>
                <a:tc>
                  <a:txBody>
                    <a:bodyPr/>
                    <a:lstStyle/>
                    <a:p>
                      <a:pPr lvl="0" algn="l">
                        <a:lnSpc>
                          <a:spcPct val="100000"/>
                        </a:lnSpc>
                        <a:spcBef>
                          <a:spcPts val="0"/>
                        </a:spcBef>
                        <a:spcAft>
                          <a:spcPts val="0"/>
                        </a:spcAft>
                        <a:buNone/>
                      </a:pPr>
                      <a:r>
                        <a:rPr lang="de-DE" sz="1100" b="0" i="0" u="none" strike="noStrike" noProof="0">
                          <a:latin typeface="+mj-lt"/>
                        </a:rPr>
                        <a:t>Bei einer Angebotsanfrage muss die zuständige Beschaffungsorganisation mit einbezogen werden. Es handelt sich dabei um eine Ausschreibung </a:t>
                      </a:r>
                      <a:r>
                        <a:rPr lang="de-DE" sz="1100" b="0" i="0" u="none" strike="noStrike" noProof="0" err="1">
                          <a:latin typeface="+mj-lt"/>
                        </a:rPr>
                        <a:t>ausserhalb</a:t>
                      </a:r>
                      <a:r>
                        <a:rPr lang="de-DE" sz="1100" b="0" i="0" u="none" strike="noStrike" noProof="0">
                          <a:latin typeface="+mj-lt"/>
                        </a:rPr>
                        <a:t> des Vergaberechts. Das </a:t>
                      </a:r>
                      <a:r>
                        <a:rPr lang="de-DE" sz="1100" b="0" i="0" u="none" strike="noStrike" noProof="0" err="1">
                          <a:latin typeface="+mj-lt"/>
                        </a:rPr>
                        <a:t>heisst</a:t>
                      </a:r>
                      <a:r>
                        <a:rPr lang="de-DE" sz="1100" b="0" i="0" u="none" strike="noStrike" noProof="0">
                          <a:latin typeface="+mj-lt"/>
                        </a:rPr>
                        <a:t>, der Wettbewerb resp. die Angebotsanfrage erfolgt aufgrund von internen Vorgaben. Die Angebotsanfrage kommt dann zur Anwendung, wenn der Nutzen der zu beschaffenden Leistung gar nicht oder nicht überwiegend dem Monopolbereich dient. Das Projektteam entscheidet, welche Anbieter zur Angebotsabgabe eingeladen werden sollen. Für die Einreichung der Angebote erhalten alle Anbieter die gleiche Frist.</a:t>
                      </a:r>
                      <a:endParaRPr lang="de-DE" sz="1100">
                        <a:latin typeface="+mj-lt"/>
                      </a:endParaRPr>
                    </a:p>
                    <a:p>
                      <a:pPr lvl="0" algn="l">
                        <a:lnSpc>
                          <a:spcPct val="100000"/>
                        </a:lnSpc>
                        <a:spcBef>
                          <a:spcPts val="0"/>
                        </a:spcBef>
                        <a:spcAft>
                          <a:spcPts val="0"/>
                        </a:spcAft>
                        <a:buNone/>
                      </a:pPr>
                      <a:endParaRPr lang="de-DE" sz="800" b="0" i="0" u="none" strike="noStrike" noProof="0">
                        <a:latin typeface="+mj-lt"/>
                      </a:endParaRPr>
                    </a:p>
                    <a:p>
                      <a:pPr lvl="0" algn="l">
                        <a:lnSpc>
                          <a:spcPct val="100000"/>
                        </a:lnSpc>
                        <a:spcBef>
                          <a:spcPts val="0"/>
                        </a:spcBef>
                        <a:spcAft>
                          <a:spcPts val="0"/>
                        </a:spcAft>
                        <a:buNone/>
                      </a:pPr>
                      <a:r>
                        <a:rPr lang="de-DE" sz="1100" b="0" i="0" u="none" strike="noStrike" noProof="0">
                          <a:latin typeface="+mj-lt"/>
                        </a:rPr>
                        <a:t>Die Dauer ist abhängig vom Umfang und der Komplexität der Beschaffung.</a:t>
                      </a:r>
                      <a:endParaRPr lang="de-DE" sz="1100">
                        <a:latin typeface="+mj-lt"/>
                      </a:endParaRPr>
                    </a:p>
                  </a:txBody>
                  <a:tcPr/>
                </a:tc>
                <a:extLst>
                  <a:ext uri="{0D108BD9-81ED-4DB2-BD59-A6C34878D82A}">
                    <a16:rowId xmlns:a16="http://schemas.microsoft.com/office/drawing/2014/main" val="1606543435"/>
                  </a:ext>
                </a:extLst>
              </a:tr>
            </a:tbl>
          </a:graphicData>
        </a:graphic>
      </p:graphicFrame>
    </p:spTree>
    <p:custDataLst>
      <p:tags r:id="rId1"/>
    </p:custDataLst>
    <p:extLst>
      <p:ext uri="{BB962C8B-B14F-4D97-AF65-F5344CB8AC3E}">
        <p14:creationId xmlns:p14="http://schemas.microsoft.com/office/powerpoint/2010/main" val="3784335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ihandform: Form 6">
            <a:extLst>
              <a:ext uri="{FF2B5EF4-FFF2-40B4-BE49-F238E27FC236}">
                <a16:creationId xmlns:a16="http://schemas.microsoft.com/office/drawing/2014/main" id="{4DE3F251-1F7A-E9B6-1C9A-18FC101A1B17}"/>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 name="Inhaltsplatzhalter 1"/>
          <p:cNvSpPr>
            <a:spLocks noGrp="1"/>
          </p:cNvSpPr>
          <p:nvPr>
            <p:ph sz="quarter" idx="14"/>
            <p:custDataLst>
              <p:tags r:id="rId2"/>
            </p:custDataLst>
          </p:nvPr>
        </p:nvSpPr>
        <p:spPr>
          <a:xfrm>
            <a:off x="408000" y="1910045"/>
            <a:ext cx="11376000" cy="2294910"/>
          </a:xfrm>
        </p:spPr>
        <p:txBody>
          <a:bodyPr lIns="0" tIns="0" rIns="0" bIns="0" anchor="t"/>
          <a:lstStyle/>
          <a:p>
            <a:r>
              <a:rPr lang="de-CH" sz="1400"/>
              <a:t>Mit der Durchführung der Angebotsanfragen wurde eine verfahrensrechtlich korrekte Basis für die Beschaffung geschaffen.</a:t>
            </a:r>
          </a:p>
          <a:p>
            <a:r>
              <a:rPr lang="de-DE" sz="1400" kern="0">
                <a:solidFill>
                  <a:srgbClr val="000000"/>
                </a:solidFill>
                <a:latin typeface="+mj-lt"/>
                <a:hlinkClick r:id="rId6"/>
              </a:rPr>
              <a:t>Booklet Beschaffung</a:t>
            </a:r>
            <a:endParaRPr lang="de-CH" sz="1400"/>
          </a:p>
          <a:p>
            <a:r>
              <a:rPr lang="de-CH" sz="1400"/>
              <a:t>Alle in den jeweiligen Pool aufgenommenen Anbieter verfügen über einen Rahmenvertrag (sog. Rahmenvertragspartner). Diese haben die Konditionen der Post (AGB, Lieferantenkodex und NDA) bereits im Voraus akzeptiert und sind auf Ariba registriert.</a:t>
            </a:r>
          </a:p>
          <a:p>
            <a:r>
              <a:rPr lang="de-CH" sz="1400"/>
              <a:t>Eine Auftragsvergabe kann somit vereinfacht und schneller erfolgen. </a:t>
            </a:r>
          </a:p>
          <a:p>
            <a:endParaRPr lang="de-CH" sz="1400"/>
          </a:p>
          <a:p>
            <a:r>
              <a:rPr lang="de-CH" sz="1400"/>
              <a:t>Bitte wendet euch bei Beschaffungen frühzeitig an die zuständige </a:t>
            </a:r>
            <a:r>
              <a:rPr lang="de-CH" sz="1400" err="1"/>
              <a:t>Leadbuyerin</a:t>
            </a:r>
            <a:r>
              <a:rPr lang="de-CH" sz="1400"/>
              <a:t>:</a:t>
            </a:r>
          </a:p>
          <a:p>
            <a:endParaRPr lang="de-CH" sz="1400"/>
          </a:p>
        </p:txBody>
      </p:sp>
      <p:sp>
        <p:nvSpPr>
          <p:cNvPr id="11" name="Foliennummernplatzhalter 10"/>
          <p:cNvSpPr>
            <a:spLocks noGrp="1"/>
          </p:cNvSpPr>
          <p:nvPr>
            <p:ph type="sldNum" sz="quarter" idx="16"/>
            <p:custDataLst>
              <p:tags r:id="rId3"/>
            </p:custDataLst>
          </p:nvPr>
        </p:nvSpPr>
        <p:spPr/>
        <p:txBody>
          <a:bodyPr/>
          <a:lstStyle/>
          <a:p>
            <a:r>
              <a:rPr lang="de-CH"/>
              <a:t> Seite </a:t>
            </a:r>
            <a:fld id="{9D1CE59F-3E2C-43A1-9A3C-65F063D14E4A}" type="slidenum">
              <a:rPr lang="de-CH" smtClean="0"/>
              <a:pPr/>
              <a:t>11</a:t>
            </a:fld>
            <a:endParaRPr lang="de-CH"/>
          </a:p>
        </p:txBody>
      </p:sp>
      <p:sp>
        <p:nvSpPr>
          <p:cNvPr id="3" name="Titel 2"/>
          <p:cNvSpPr>
            <a:spLocks noGrp="1"/>
          </p:cNvSpPr>
          <p:nvPr>
            <p:ph type="title"/>
            <p:custDataLst>
              <p:tags r:id="rId4"/>
            </p:custDataLst>
          </p:nvPr>
        </p:nvSpPr>
        <p:spPr/>
        <p:txBody>
          <a:bodyPr/>
          <a:lstStyle/>
          <a:p>
            <a:r>
              <a:rPr lang="de-CH"/>
              <a:t>Ziel und Zweck der Pools</a:t>
            </a:r>
            <a:br>
              <a:rPr lang="de-CH"/>
            </a:br>
            <a:r>
              <a:rPr lang="de-CH" b="0"/>
              <a:t>Mehrwert für die Bedarfsträger</a:t>
            </a:r>
          </a:p>
        </p:txBody>
      </p:sp>
      <p:sp>
        <p:nvSpPr>
          <p:cNvPr id="4" name="Textfeld 3"/>
          <p:cNvSpPr txBox="1"/>
          <p:nvPr/>
        </p:nvSpPr>
        <p:spPr bwMode="auto">
          <a:xfrm>
            <a:off x="406800" y="4365104"/>
            <a:ext cx="5493600" cy="1536236"/>
          </a:xfrm>
          <a:prstGeom prst="rect">
            <a:avLst/>
          </a:prstGeom>
          <a:solidFill>
            <a:schemeClr val="bg1">
              <a:lumMod val="95000"/>
            </a:schemeClr>
          </a:solidFill>
        </p:spPr>
        <p:txBody>
          <a:bodyPr wrap="square" lIns="72000" tIns="72000" rIns="72000" bIns="72000" rtlCol="0" anchor="t">
            <a:spAutoFit/>
          </a:bodyPr>
          <a:lstStyle/>
          <a:p>
            <a:r>
              <a:rPr lang="de-CH" sz="1400" b="1">
                <a:latin typeface="+mj-lt"/>
              </a:rPr>
              <a:t>Sheila Bürki. F314</a:t>
            </a:r>
            <a:br>
              <a:rPr lang="de-CH" sz="1400">
                <a:latin typeface="+mj-lt"/>
              </a:rPr>
            </a:br>
            <a:r>
              <a:rPr lang="de-CH" sz="1400">
                <a:latin typeface="+mj-lt"/>
              </a:rPr>
              <a:t>Beschaffungsspezialist Indirekt</a:t>
            </a:r>
          </a:p>
          <a:p>
            <a:r>
              <a:rPr lang="de-CH" sz="1400">
                <a:latin typeface="+mj-lt"/>
              </a:rPr>
              <a:t>Kreative Marketing- und Kommunikationsleistungen</a:t>
            </a:r>
          </a:p>
          <a:p>
            <a:endParaRPr lang="de-CH" sz="1400">
              <a:latin typeface="+mj-lt"/>
            </a:endParaRPr>
          </a:p>
          <a:p>
            <a:r>
              <a:rPr lang="de-CH" sz="1400">
                <a:latin typeface="+mj-lt"/>
              </a:rPr>
              <a:t>Tel.          </a:t>
            </a:r>
            <a:r>
              <a:rPr lang="de-CH" sz="1400">
                <a:solidFill>
                  <a:srgbClr val="000000"/>
                </a:solidFill>
                <a:effectLst/>
                <a:latin typeface="+mj-lt"/>
                <a:ea typeface="Times New Roman" panose="02020603050405020304" pitchFamily="18" charset="0"/>
                <a:cs typeface="Arial" panose="020B0604020202020204" pitchFamily="34" charset="0"/>
              </a:rPr>
              <a:t>+41 58 341 30 90</a:t>
            </a:r>
          </a:p>
          <a:p>
            <a:r>
              <a:rPr lang="de-CH" sz="1400">
                <a:latin typeface="+mj-lt"/>
              </a:rPr>
              <a:t>E-Mail      </a:t>
            </a:r>
            <a:r>
              <a:rPr lang="de-CH" sz="1400" u="sng">
                <a:solidFill>
                  <a:srgbClr val="0563C1"/>
                </a:solidFill>
                <a:latin typeface="+mj-lt"/>
                <a:cs typeface="Arial" panose="020B0604020202020204" pitchFamily="34" charset="0"/>
                <a:hlinkClick r:id="rId7">
                  <a:extLst>
                    <a:ext uri="{A12FA001-AC4F-418D-AE19-62706E023703}">
                      <ahyp:hlinkClr xmlns:ahyp="http://schemas.microsoft.com/office/drawing/2018/hyperlinkcolor" val="tx"/>
                    </a:ext>
                  </a:extLst>
                </a:hlinkClick>
              </a:rPr>
              <a:t>sheila.buerki@post.ch</a:t>
            </a:r>
            <a:endParaRPr lang="de-CH" sz="1400" u="sng">
              <a:solidFill>
                <a:srgbClr val="0563C1"/>
              </a:solidFill>
              <a:latin typeface="+mj-lt"/>
              <a:cs typeface="Arial" panose="020B0604020202020204" pitchFamily="34" charset="0"/>
            </a:endParaRPr>
          </a:p>
        </p:txBody>
      </p:sp>
      <p:sp>
        <p:nvSpPr>
          <p:cNvPr id="5" name="Textfeld 4">
            <a:extLst>
              <a:ext uri="{FF2B5EF4-FFF2-40B4-BE49-F238E27FC236}">
                <a16:creationId xmlns:a16="http://schemas.microsoft.com/office/drawing/2014/main" id="{4D4446CC-9475-ECB8-5957-EC8A2AAB1573}"/>
              </a:ext>
            </a:extLst>
          </p:cNvPr>
          <p:cNvSpPr txBox="1"/>
          <p:nvPr/>
        </p:nvSpPr>
        <p:spPr bwMode="auto">
          <a:xfrm>
            <a:off x="6288825" y="4365104"/>
            <a:ext cx="5493600" cy="1536236"/>
          </a:xfrm>
          <a:prstGeom prst="rect">
            <a:avLst/>
          </a:prstGeom>
          <a:solidFill>
            <a:schemeClr val="bg1">
              <a:lumMod val="95000"/>
            </a:schemeClr>
          </a:solidFill>
        </p:spPr>
        <p:txBody>
          <a:bodyPr wrap="square" lIns="72000" tIns="72000" rIns="72000" bIns="72000" rtlCol="0" anchor="t">
            <a:spAutoFit/>
          </a:bodyPr>
          <a:lstStyle/>
          <a:p>
            <a:r>
              <a:rPr lang="de-CH" sz="1400" b="1">
                <a:latin typeface="+mj-lt"/>
              </a:rPr>
              <a:t>Michael Gysel, F314</a:t>
            </a:r>
            <a:br>
              <a:rPr lang="de-CH" sz="1400">
                <a:latin typeface="+mj-lt"/>
              </a:rPr>
            </a:br>
            <a:r>
              <a:rPr lang="de-CH" sz="1400">
                <a:latin typeface="+mj-lt"/>
              </a:rPr>
              <a:t>Beschaffungsspezialist Indirekt</a:t>
            </a:r>
          </a:p>
          <a:p>
            <a:r>
              <a:rPr lang="de-CH" sz="1400">
                <a:latin typeface="+mj-lt"/>
              </a:rPr>
              <a:t>Mediale Marketing- und Kommunikationsleistungen</a:t>
            </a:r>
          </a:p>
          <a:p>
            <a:endParaRPr lang="de-CH" sz="1400">
              <a:latin typeface="+mj-lt"/>
            </a:endParaRPr>
          </a:p>
          <a:p>
            <a:r>
              <a:rPr lang="de-CH" sz="1400">
                <a:latin typeface="+mj-lt"/>
              </a:rPr>
              <a:t>Tel.        +41 58 386 44 68</a:t>
            </a:r>
          </a:p>
          <a:p>
            <a:r>
              <a:rPr lang="de-CH" sz="1400">
                <a:latin typeface="+mj-lt"/>
              </a:rPr>
              <a:t>Mail      </a:t>
            </a:r>
            <a:r>
              <a:rPr lang="en-US" sz="1400" u="sng">
                <a:solidFill>
                  <a:srgbClr val="0563C1"/>
                </a:solidFill>
                <a:latin typeface="+mj-lt"/>
                <a:cs typeface="Arial" panose="020B0604020202020204" pitchFamily="34" charset="0"/>
                <a:hlinkClick r:id="rId8">
                  <a:extLst>
                    <a:ext uri="{A12FA001-AC4F-418D-AE19-62706E023703}">
                      <ahyp:hlinkClr xmlns:ahyp="http://schemas.microsoft.com/office/drawing/2018/hyperlinkcolor" val="tx"/>
                    </a:ext>
                  </a:extLst>
                </a:hlinkClick>
              </a:rPr>
              <a:t>michael.gysel@post.ch</a:t>
            </a:r>
            <a:endParaRPr lang="de-CH" sz="1400" u="sng">
              <a:solidFill>
                <a:srgbClr val="0563C1"/>
              </a:solidFill>
              <a:latin typeface="+mj-lt"/>
              <a:cs typeface="Arial" panose="020B0604020202020204" pitchFamily="34" charset="0"/>
            </a:endParaRPr>
          </a:p>
        </p:txBody>
      </p:sp>
      <p:sp>
        <p:nvSpPr>
          <p:cNvPr id="6" name="Fußzeilenplatzhalter 5">
            <a:extLst>
              <a:ext uri="{FF2B5EF4-FFF2-40B4-BE49-F238E27FC236}">
                <a16:creationId xmlns:a16="http://schemas.microsoft.com/office/drawing/2014/main" id="{ADCF5189-8DF3-BF64-1C6B-96039372D8A5}"/>
              </a:ext>
            </a:extLst>
          </p:cNvPr>
          <p:cNvSpPr>
            <a:spLocks noGrp="1"/>
          </p:cNvSpPr>
          <p:nvPr>
            <p:ph type="ftr" sz="quarter" idx="17"/>
          </p:nvPr>
        </p:nvSpPr>
        <p:spPr/>
        <p:txBody>
          <a:bodyPr/>
          <a:lstStyle/>
          <a:p>
            <a:r>
              <a:rPr lang="de-CH"/>
              <a:t>Die Schweizerische Post – Pools für kreative sowie mediale Marketing- und Kommunikationsleistungen – C2 Intern </a:t>
            </a:r>
          </a:p>
        </p:txBody>
      </p:sp>
    </p:spTree>
    <p:custDataLst>
      <p:tags r:id="rId1"/>
    </p:custDataLst>
    <p:extLst>
      <p:ext uri="{BB962C8B-B14F-4D97-AF65-F5344CB8AC3E}">
        <p14:creationId xmlns:p14="http://schemas.microsoft.com/office/powerpoint/2010/main" val="238716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E3C2BB32-0CE8-C229-DC9B-BA5B7CECA6C5}"/>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88C03D0B-59F6-47E5-95AE-D1E591B84CEC}"/>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12</a:t>
            </a:fld>
            <a:endParaRPr lang="de-CH"/>
          </a:p>
        </p:txBody>
      </p:sp>
      <p:sp>
        <p:nvSpPr>
          <p:cNvPr id="4" name="Fußzeilenplatzhalter 3">
            <a:extLst>
              <a:ext uri="{FF2B5EF4-FFF2-40B4-BE49-F238E27FC236}">
                <a16:creationId xmlns:a16="http://schemas.microsoft.com/office/drawing/2014/main" id="{BADEC5E0-E977-42E2-AEA5-CDF1778265E2}"/>
              </a:ext>
            </a:extLst>
          </p:cNvPr>
          <p:cNvSpPr>
            <a:spLocks noGrp="1"/>
          </p:cNvSpPr>
          <p:nvPr>
            <p:ph type="ftr" sz="quarter" idx="17"/>
          </p:nvPr>
        </p:nvSpPr>
        <p:spPr/>
        <p:txBody>
          <a:bodyPr/>
          <a:lstStyle/>
          <a:p>
            <a:r>
              <a:rPr lang="de-CH"/>
              <a:t>Post CH AG | 04.2024 | V1.00 | intern | Beschaffungen | Laura Donati LS34.1</a:t>
            </a:r>
          </a:p>
        </p:txBody>
      </p:sp>
      <p:sp>
        <p:nvSpPr>
          <p:cNvPr id="5" name="Titel 4">
            <a:extLst>
              <a:ext uri="{FF2B5EF4-FFF2-40B4-BE49-F238E27FC236}">
                <a16:creationId xmlns:a16="http://schemas.microsoft.com/office/drawing/2014/main" id="{A3BBB39A-7A2F-4270-B30E-C18F596E2AF6}"/>
              </a:ext>
            </a:extLst>
          </p:cNvPr>
          <p:cNvSpPr>
            <a:spLocks noGrp="1"/>
          </p:cNvSpPr>
          <p:nvPr>
            <p:ph type="title"/>
          </p:nvPr>
        </p:nvSpPr>
        <p:spPr/>
        <p:txBody>
          <a:bodyPr/>
          <a:lstStyle/>
          <a:p>
            <a:r>
              <a:rPr lang="de-CH"/>
              <a:t>EXKURS: Vergabeprozess bei Druckereien &amp; Adressdienstleister</a:t>
            </a:r>
            <a:br>
              <a:rPr lang="de-CH"/>
            </a:br>
            <a:r>
              <a:rPr lang="de-CH" b="0"/>
              <a:t>Prozess für Bestellungen</a:t>
            </a:r>
          </a:p>
        </p:txBody>
      </p:sp>
      <p:sp>
        <p:nvSpPr>
          <p:cNvPr id="12" name="Textfeld 11">
            <a:extLst>
              <a:ext uri="{FF2B5EF4-FFF2-40B4-BE49-F238E27FC236}">
                <a16:creationId xmlns:a16="http://schemas.microsoft.com/office/drawing/2014/main" id="{F78EFCF3-F999-7474-57E1-F23D31CC2603}"/>
              </a:ext>
            </a:extLst>
          </p:cNvPr>
          <p:cNvSpPr txBox="1"/>
          <p:nvPr/>
        </p:nvSpPr>
        <p:spPr>
          <a:xfrm>
            <a:off x="395241" y="1787078"/>
            <a:ext cx="11399099" cy="608565"/>
          </a:xfrm>
          <a:prstGeom prst="rect">
            <a:avLst/>
          </a:prstGeom>
          <a:noFill/>
        </p:spPr>
        <p:txBody>
          <a:bodyPr wrap="square">
            <a:spAutoFit/>
          </a:bodyPr>
          <a:lstStyle/>
          <a:p>
            <a:r>
              <a:rPr lang="de-CH" sz="1600" u="sng">
                <a:solidFill>
                  <a:srgbClr val="000000"/>
                </a:solidFill>
                <a:latin typeface="+mj-lt"/>
              </a:rPr>
              <a:t>Achtung</a:t>
            </a:r>
            <a:r>
              <a:rPr lang="de-CH" sz="1600">
                <a:solidFill>
                  <a:srgbClr val="000000"/>
                </a:solidFill>
                <a:latin typeface="+mj-lt"/>
              </a:rPr>
              <a:t>: im Unterschied zu den Agenturen gibt es bei Druckereien und Adressdienstleister keinen Pool, aber es gibt </a:t>
            </a:r>
            <a:r>
              <a:rPr lang="de-CH" sz="1600" b="1">
                <a:solidFill>
                  <a:srgbClr val="000000"/>
                </a:solidFill>
                <a:latin typeface="+mj-lt"/>
              </a:rPr>
              <a:t>Rahmenvertragspartner</a:t>
            </a:r>
            <a:r>
              <a:rPr lang="de-CH" sz="1600">
                <a:solidFill>
                  <a:srgbClr val="000000"/>
                </a:solidFill>
                <a:latin typeface="+mj-lt"/>
              </a:rPr>
              <a:t>, mit denen wir arbeiten müssen. Hier das jeweilige Vorgehen:</a:t>
            </a:r>
          </a:p>
        </p:txBody>
      </p:sp>
      <p:sp>
        <p:nvSpPr>
          <p:cNvPr id="25" name="Textfeld 24">
            <a:extLst>
              <a:ext uri="{FF2B5EF4-FFF2-40B4-BE49-F238E27FC236}">
                <a16:creationId xmlns:a16="http://schemas.microsoft.com/office/drawing/2014/main" id="{013A9EFC-6685-B658-8537-FD88673683B6}"/>
              </a:ext>
            </a:extLst>
          </p:cNvPr>
          <p:cNvSpPr txBox="1"/>
          <p:nvPr/>
        </p:nvSpPr>
        <p:spPr>
          <a:xfrm>
            <a:off x="514906" y="2618914"/>
            <a:ext cx="5450888" cy="3537700"/>
          </a:xfrm>
          <a:prstGeom prst="rect">
            <a:avLst/>
          </a:prstGeom>
          <a:noFill/>
        </p:spPr>
        <p:txBody>
          <a:bodyPr wrap="square" lIns="0" tIns="0" rIns="0" bIns="0" rtlCol="0">
            <a:spAutoFit/>
          </a:bodyPr>
          <a:lstStyle/>
          <a:p>
            <a:r>
              <a:rPr lang="de-CH" sz="1400" b="1"/>
              <a:t>Druckereien:</a:t>
            </a:r>
          </a:p>
          <a:p>
            <a:endParaRPr lang="de-CH" sz="800" b="1"/>
          </a:p>
          <a:p>
            <a:pPr marL="285750" indent="-285750">
              <a:buFont typeface="Arial" panose="020B0604020202020204" pitchFamily="34" charset="0"/>
              <a:buChar char="•"/>
            </a:pPr>
            <a:r>
              <a:rPr lang="de-CH" sz="1400"/>
              <a:t>Mit der </a:t>
            </a:r>
            <a:r>
              <a:rPr lang="de-CH" sz="1400" u="sng"/>
              <a:t>Produktionsbeschaffung</a:t>
            </a:r>
            <a:r>
              <a:rPr lang="de-CH" sz="1400"/>
              <a:t> (Roland Guggisberg, F312) klären, welche Rahmenvertragspartner für diesen spezifischen Auftrag in Frage kommen und ob er Offerten einholt oder wir selber (bzw. allenfalls externe Agentur)</a:t>
            </a:r>
          </a:p>
          <a:p>
            <a:endParaRPr lang="de-CH" sz="800"/>
          </a:p>
          <a:p>
            <a:pPr marL="285750" indent="-285750">
              <a:buFont typeface="Arial" panose="020B0604020202020204" pitchFamily="34" charset="0"/>
              <a:buChar char="•"/>
            </a:pPr>
            <a:r>
              <a:rPr lang="de-CH" sz="1400"/>
              <a:t>Sollte es für ein spezielles Projekt keine geeigneten Rahmenvertragspartner geben, darf in Absprache mit der Produktionsbeschaffung auch eine andere Druckerei angefragt werden</a:t>
            </a:r>
          </a:p>
          <a:p>
            <a:endParaRPr lang="de-CH" sz="800"/>
          </a:p>
          <a:p>
            <a:pPr marL="285750" indent="-285750">
              <a:buFont typeface="Arial" panose="020B0604020202020204" pitchFamily="34" charset="0"/>
              <a:buChar char="•"/>
            </a:pPr>
            <a:r>
              <a:rPr lang="de-CH" sz="1400" u="sng"/>
              <a:t>Ab CH 50’000* </a:t>
            </a:r>
            <a:r>
              <a:rPr lang="de-CH" sz="1400"/>
              <a:t>müssen zwingend 3 Offerten eingeholt werden. Wer den Zuschlag erhält, wird in Absprache mit der Produktionsbeschaffung entschieden.</a:t>
            </a:r>
          </a:p>
          <a:p>
            <a:pPr marL="285750" indent="-285750">
              <a:buFont typeface="Arial" panose="020B0604020202020204" pitchFamily="34" charset="0"/>
              <a:buChar char="•"/>
            </a:pPr>
            <a:endParaRPr lang="de-CH" sz="1400"/>
          </a:p>
        </p:txBody>
      </p:sp>
      <p:sp>
        <p:nvSpPr>
          <p:cNvPr id="26" name="Textfeld 25">
            <a:extLst>
              <a:ext uri="{FF2B5EF4-FFF2-40B4-BE49-F238E27FC236}">
                <a16:creationId xmlns:a16="http://schemas.microsoft.com/office/drawing/2014/main" id="{A524A486-4E42-5AAE-4C3A-DEF80BD7211F}"/>
              </a:ext>
            </a:extLst>
          </p:cNvPr>
          <p:cNvSpPr txBox="1"/>
          <p:nvPr/>
        </p:nvSpPr>
        <p:spPr>
          <a:xfrm>
            <a:off x="6606487" y="2620393"/>
            <a:ext cx="5218571" cy="3437095"/>
          </a:xfrm>
          <a:prstGeom prst="rect">
            <a:avLst/>
          </a:prstGeom>
          <a:noFill/>
        </p:spPr>
        <p:txBody>
          <a:bodyPr wrap="square" lIns="0" tIns="0" rIns="0" bIns="0" rtlCol="0">
            <a:spAutoFit/>
          </a:bodyPr>
          <a:lstStyle/>
          <a:p>
            <a:r>
              <a:rPr lang="de-CH" sz="1400" b="1"/>
              <a:t>Adressdienstleister:</a:t>
            </a:r>
          </a:p>
          <a:p>
            <a:endParaRPr lang="de-CH" sz="800"/>
          </a:p>
          <a:p>
            <a:pPr marL="285750" indent="-285750" rtl="0">
              <a:buFont typeface="Arial" panose="020B0604020202020204" pitchFamily="34" charset="0"/>
              <a:buChar char="•"/>
            </a:pPr>
            <a:r>
              <a:rPr lang="de-CH" sz="1400"/>
              <a:t>Wir haben Rahmenverträge mit </a:t>
            </a:r>
            <a:r>
              <a:rPr lang="de-CH" sz="1400" u="sng"/>
              <a:t>Künzler Bachmann </a:t>
            </a:r>
            <a:r>
              <a:rPr lang="de-CH" sz="1400"/>
              <a:t>und mit </a:t>
            </a:r>
            <a:r>
              <a:rPr lang="de-CH" sz="1400" u="sng"/>
              <a:t>AZ </a:t>
            </a:r>
            <a:r>
              <a:rPr lang="de-CH" sz="1400" u="sng" err="1"/>
              <a:t>Direct</a:t>
            </a:r>
            <a:r>
              <a:rPr lang="de-CH" sz="1400"/>
              <a:t>. Im Rahmenvertrag haben beide Agenturen bereits ein DPA (Datenschutzagreement) unterzeichnet. Diese können direkt angefragt werden.</a:t>
            </a:r>
          </a:p>
          <a:p>
            <a:pPr rtl="0"/>
            <a:endParaRPr lang="de-CH" sz="800"/>
          </a:p>
          <a:p>
            <a:pPr marL="285750" indent="-285750" rtl="0">
              <a:buFont typeface="Arial" panose="020B0604020202020204" pitchFamily="34" charset="0"/>
              <a:buChar char="•"/>
            </a:pPr>
            <a:r>
              <a:rPr lang="de-CH" sz="1400"/>
              <a:t>Sollte ein anderer Adressdienstleister angefragt werden, muss eine </a:t>
            </a:r>
            <a:r>
              <a:rPr lang="de-CH" sz="1400" u="sng" err="1"/>
              <a:t>Schuban</a:t>
            </a:r>
            <a:r>
              <a:rPr lang="de-CH" sz="1400"/>
              <a:t> (Schutzbedarfsanalyse von </a:t>
            </a:r>
            <a:r>
              <a:rPr lang="de-CH" sz="1400" err="1"/>
              <a:t>Infosec</a:t>
            </a:r>
            <a:r>
              <a:rPr lang="de-CH" sz="1400"/>
              <a:t>, infosec@post.ch) projektbezogen ausgefüllt werden und es sollte eine </a:t>
            </a:r>
            <a:r>
              <a:rPr lang="de-CH" sz="1400" u="sng"/>
              <a:t>Abklärung zur Verwendung bei Legal </a:t>
            </a:r>
            <a:r>
              <a:rPr lang="de-CH" sz="1400"/>
              <a:t>stattfinden (</a:t>
            </a:r>
            <a:r>
              <a:rPr lang="de-CH" sz="1400">
                <a:hlinkClick r:id="rId2"/>
              </a:rPr>
              <a:t>DatenschutzKonzern@post.ch</a:t>
            </a:r>
            <a:r>
              <a:rPr lang="de-CH" sz="1400"/>
              <a:t>); </a:t>
            </a:r>
            <a:r>
              <a:rPr lang="de-CH" sz="1400" err="1"/>
              <a:t>desweiteren</a:t>
            </a:r>
            <a:r>
              <a:rPr lang="de-CH" sz="1400"/>
              <a:t> müssen neue Lieferanten registriert und für die korrekte Warengruppe in ARIBA qualifiziert werden</a:t>
            </a:r>
            <a:r>
              <a:rPr lang="de-CH" sz="1200"/>
              <a:t>.</a:t>
            </a:r>
          </a:p>
          <a:p>
            <a:pPr marL="285750" indent="-285750" rtl="0">
              <a:buFont typeface="Arial" panose="020B0604020202020204" pitchFamily="34" charset="0"/>
              <a:buChar char="•"/>
            </a:pPr>
            <a:endParaRPr lang="de-CH" sz="800"/>
          </a:p>
          <a:p>
            <a:pPr marL="285750" indent="-285750" rtl="0">
              <a:buFont typeface="Arial" panose="020B0604020202020204" pitchFamily="34" charset="0"/>
              <a:buChar char="•"/>
            </a:pPr>
            <a:r>
              <a:rPr lang="de-CH" sz="1400" u="sng"/>
              <a:t>Ab CHF 50’000* </a:t>
            </a:r>
            <a:r>
              <a:rPr lang="de-CH" sz="1400"/>
              <a:t>bei beiden eine Offerte einholen</a:t>
            </a:r>
          </a:p>
        </p:txBody>
      </p:sp>
      <p:sp>
        <p:nvSpPr>
          <p:cNvPr id="29" name="Textfeld 28">
            <a:extLst>
              <a:ext uri="{FF2B5EF4-FFF2-40B4-BE49-F238E27FC236}">
                <a16:creationId xmlns:a16="http://schemas.microsoft.com/office/drawing/2014/main" id="{4CD92D92-86BF-0704-B8C7-A61DF1563D6E}"/>
              </a:ext>
            </a:extLst>
          </p:cNvPr>
          <p:cNvSpPr txBox="1"/>
          <p:nvPr/>
        </p:nvSpPr>
        <p:spPr>
          <a:xfrm>
            <a:off x="384889" y="6251060"/>
            <a:ext cx="11399099" cy="247184"/>
          </a:xfrm>
          <a:prstGeom prst="rect">
            <a:avLst/>
          </a:prstGeom>
          <a:noFill/>
        </p:spPr>
        <p:txBody>
          <a:bodyPr wrap="square">
            <a:spAutoFit/>
          </a:bodyPr>
          <a:lstStyle/>
          <a:p>
            <a:r>
              <a:rPr lang="de-CH" sz="950">
                <a:solidFill>
                  <a:srgbClr val="000000"/>
                </a:solidFill>
                <a:latin typeface="+mj-lt"/>
              </a:rPr>
              <a:t>* Exkl. MwSt. Bei wiederkehrenden Aufträgen wird das Auftragsvolumen immer bis 4 Jahre zusammengezählt. </a:t>
            </a:r>
            <a:r>
              <a:rPr lang="de-CH" sz="1000">
                <a:solidFill>
                  <a:srgbClr val="000000"/>
                </a:solidFill>
                <a:latin typeface="+mj-lt"/>
              </a:rPr>
              <a:t>Ab CHF 150’000 muss in jedem Fall auch hier eine Verfahrensabklärung gemacht werden. </a:t>
            </a:r>
            <a:endParaRPr lang="de-CH" sz="950">
              <a:solidFill>
                <a:srgbClr val="000000"/>
              </a:solidFill>
              <a:latin typeface="+mj-lt"/>
            </a:endParaRPr>
          </a:p>
        </p:txBody>
      </p:sp>
    </p:spTree>
    <p:extLst>
      <p:ext uri="{BB962C8B-B14F-4D97-AF65-F5344CB8AC3E}">
        <p14:creationId xmlns:p14="http://schemas.microsoft.com/office/powerpoint/2010/main" val="2822797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6F23980-8BA3-5AE7-08ED-3384F473CA01}"/>
              </a:ext>
            </a:extLst>
          </p:cNvPr>
          <p:cNvSpPr/>
          <p:nvPr/>
        </p:nvSpPr>
        <p:spPr>
          <a:xfrm>
            <a:off x="0" y="1268760"/>
            <a:ext cx="12192000" cy="5589240"/>
          </a:xfrm>
          <a:prstGeom prst="rect">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36000" tIns="36000" rIns="36000" bIns="36000" rtlCol="0" anchor="t"/>
          <a:lstStyle/>
          <a:p>
            <a:pPr algn="l"/>
            <a:endParaRPr lang="de-CH" sz="1200">
              <a:solidFill>
                <a:schemeClr val="tx1"/>
              </a:solidFill>
            </a:endParaRPr>
          </a:p>
        </p:txBody>
      </p:sp>
      <p:sp>
        <p:nvSpPr>
          <p:cNvPr id="6" name="Freihandform: Form 5">
            <a:extLst>
              <a:ext uri="{FF2B5EF4-FFF2-40B4-BE49-F238E27FC236}">
                <a16:creationId xmlns:a16="http://schemas.microsoft.com/office/drawing/2014/main" id="{89A0DA82-2676-555D-98E5-E9DBECDC1E3F}"/>
              </a:ext>
            </a:extLst>
          </p:cNvPr>
          <p:cNvSpPr/>
          <p:nvPr/>
        </p:nvSpPr>
        <p:spPr bwMode="auto">
          <a:xfrm>
            <a:off x="0" y="0"/>
            <a:ext cx="12193200" cy="4849742"/>
          </a:xfrm>
          <a:custGeom>
            <a:avLst/>
            <a:gdLst>
              <a:gd name="connsiteX0" fmla="*/ 12225130 w 12225130"/>
              <a:gd name="connsiteY0" fmla="*/ 1461052 h 4840356"/>
              <a:gd name="connsiteX1" fmla="*/ 12225130 w 12225130"/>
              <a:gd name="connsiteY1" fmla="*/ 0 h 4840356"/>
              <a:gd name="connsiteX2" fmla="*/ 0 w 12225130"/>
              <a:gd name="connsiteY2" fmla="*/ 0 h 4840356"/>
              <a:gd name="connsiteX3" fmla="*/ 0 w 12225130"/>
              <a:gd name="connsiteY3" fmla="*/ 3488635 h 4840356"/>
              <a:gd name="connsiteX4" fmla="*/ 2514600 w 12225130"/>
              <a:gd name="connsiteY4" fmla="*/ 4840356 h 4840356"/>
              <a:gd name="connsiteX5" fmla="*/ 12225130 w 12225130"/>
              <a:gd name="connsiteY5" fmla="*/ 1461052 h 48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130" h="4840356">
                <a:moveTo>
                  <a:pt x="12225130" y="1461052"/>
                </a:moveTo>
                <a:lnTo>
                  <a:pt x="12225130" y="0"/>
                </a:lnTo>
                <a:lnTo>
                  <a:pt x="0" y="0"/>
                </a:lnTo>
                <a:lnTo>
                  <a:pt x="0" y="3488635"/>
                </a:lnTo>
                <a:lnTo>
                  <a:pt x="2514600" y="4840356"/>
                </a:lnTo>
                <a:lnTo>
                  <a:pt x="12225130" y="1461052"/>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4" name="Titel 3">
            <a:extLst>
              <a:ext uri="{FF2B5EF4-FFF2-40B4-BE49-F238E27FC236}">
                <a16:creationId xmlns:a16="http://schemas.microsoft.com/office/drawing/2014/main" id="{458F271A-2B0B-34EC-98F9-610D3E92045A}"/>
              </a:ext>
            </a:extLst>
          </p:cNvPr>
          <p:cNvSpPr>
            <a:spLocks noGrp="1"/>
          </p:cNvSpPr>
          <p:nvPr>
            <p:ph type="title"/>
          </p:nvPr>
        </p:nvSpPr>
        <p:spPr/>
        <p:txBody>
          <a:bodyPr/>
          <a:lstStyle/>
          <a:p>
            <a:r>
              <a:rPr lang="de-CH"/>
              <a:t>Ariba-Beschaffungstool</a:t>
            </a:r>
            <a:endParaRPr lang="de-CH" sz="1200"/>
          </a:p>
        </p:txBody>
      </p:sp>
    </p:spTree>
    <p:custDataLst>
      <p:tags r:id="rId1"/>
    </p:custDataLst>
    <p:extLst>
      <p:ext uri="{BB962C8B-B14F-4D97-AF65-F5344CB8AC3E}">
        <p14:creationId xmlns:p14="http://schemas.microsoft.com/office/powerpoint/2010/main" val="2501802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ihandform: Form 8">
            <a:extLst>
              <a:ext uri="{FF2B5EF4-FFF2-40B4-BE49-F238E27FC236}">
                <a16:creationId xmlns:a16="http://schemas.microsoft.com/office/drawing/2014/main" id="{8D09B841-9083-DE50-1703-F240E173DD92}"/>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7" name="Titel 6">
            <a:extLst>
              <a:ext uri="{FF2B5EF4-FFF2-40B4-BE49-F238E27FC236}">
                <a16:creationId xmlns:a16="http://schemas.microsoft.com/office/drawing/2014/main" id="{2D7B21B7-A6FB-D4F0-0147-0E193CFAD646}"/>
              </a:ext>
            </a:extLst>
          </p:cNvPr>
          <p:cNvSpPr>
            <a:spLocks noGrp="1"/>
          </p:cNvSpPr>
          <p:nvPr>
            <p:ph type="title"/>
          </p:nvPr>
        </p:nvSpPr>
        <p:spPr/>
        <p:txBody>
          <a:bodyPr/>
          <a:lstStyle/>
          <a:p>
            <a:r>
              <a:rPr lang="de-CH"/>
              <a:t>Beschaffungsportal</a:t>
            </a:r>
            <a:br>
              <a:rPr lang="de-CH"/>
            </a:br>
            <a:r>
              <a:rPr lang="de-CH" b="0"/>
              <a:t>Relevante Informationen und Links</a:t>
            </a:r>
          </a:p>
        </p:txBody>
      </p:sp>
      <p:sp>
        <p:nvSpPr>
          <p:cNvPr id="8" name="Inhaltsplatzhalter 7">
            <a:extLst>
              <a:ext uri="{FF2B5EF4-FFF2-40B4-BE49-F238E27FC236}">
                <a16:creationId xmlns:a16="http://schemas.microsoft.com/office/drawing/2014/main" id="{FCF73A70-D3AB-4609-E84D-FFBE9F1A1932}"/>
              </a:ext>
            </a:extLst>
          </p:cNvPr>
          <p:cNvSpPr>
            <a:spLocks noGrp="1"/>
          </p:cNvSpPr>
          <p:nvPr>
            <p:ph idx="1"/>
          </p:nvPr>
        </p:nvSpPr>
        <p:spPr/>
        <p:txBody>
          <a:bodyPr/>
          <a:lstStyle/>
          <a:p>
            <a:r>
              <a:rPr lang="de-CH" b="1"/>
              <a:t>Beschaffungsportal</a:t>
            </a:r>
          </a:p>
          <a:p>
            <a:r>
              <a:rPr lang="de-CH">
                <a:ea typeface="+mn-lt"/>
                <a:cs typeface="+mn-lt"/>
                <a:hlinkClick r:id="rId2"/>
              </a:rPr>
              <a:t>Beschaffungsportal (Ariba)</a:t>
            </a:r>
            <a:endParaRPr lang="de-CH"/>
          </a:p>
          <a:p>
            <a:r>
              <a:rPr lang="de-CH">
                <a:ea typeface="+mn-lt"/>
                <a:cs typeface="+mn-lt"/>
                <a:hlinkClick r:id="rId3"/>
              </a:rPr>
              <a:t>Einführungsvideo zu Ariba</a:t>
            </a:r>
            <a:endParaRPr lang="de-CH">
              <a:ea typeface="+mn-lt"/>
              <a:cs typeface="+mn-lt"/>
            </a:endParaRPr>
          </a:p>
          <a:p>
            <a:r>
              <a:rPr lang="de-CH">
                <a:ea typeface="+mn-lt"/>
                <a:cs typeface="+mn-lt"/>
                <a:hlinkClick r:id="rId4"/>
              </a:rPr>
              <a:t>Anleitung zu Dienstleistungsbeschaffung</a:t>
            </a:r>
            <a:endParaRPr lang="de-CH">
              <a:ea typeface="+mn-lt"/>
              <a:cs typeface="+mn-lt"/>
            </a:endParaRPr>
          </a:p>
          <a:p>
            <a:r>
              <a:rPr lang="de-CH">
                <a:ea typeface="+mn-lt"/>
                <a:cs typeface="+mn-lt"/>
                <a:hlinkClick r:id="rId5"/>
              </a:rPr>
              <a:t>Anleitung zu Warenbeschaffung</a:t>
            </a:r>
            <a:endParaRPr lang="de-CH">
              <a:ea typeface="+mn-lt"/>
              <a:cs typeface="+mn-lt"/>
            </a:endParaRPr>
          </a:p>
          <a:p>
            <a:endParaRPr lang="de-CH">
              <a:ea typeface="+mn-lt"/>
              <a:cs typeface="+mn-lt"/>
            </a:endParaRPr>
          </a:p>
          <a:p>
            <a:r>
              <a:rPr lang="de-CH" b="1">
                <a:ea typeface="+mn-lt"/>
                <a:cs typeface="+mn-lt"/>
              </a:rPr>
              <a:t>Guidelines: </a:t>
            </a:r>
          </a:p>
          <a:p>
            <a:r>
              <a:rPr lang="de-CH">
                <a:ea typeface="+mn-lt"/>
                <a:cs typeface="+mn-lt"/>
                <a:hlinkClick r:id="rId6"/>
              </a:rPr>
              <a:t>Factsheet Compliance</a:t>
            </a:r>
          </a:p>
          <a:p>
            <a:r>
              <a:rPr lang="de-CH">
                <a:ea typeface="+mn-lt"/>
                <a:cs typeface="+mn-lt"/>
                <a:hlinkClick r:id="rId7"/>
              </a:rPr>
              <a:t>Factsheet Kommunikation</a:t>
            </a:r>
            <a:br>
              <a:rPr lang="de-CH">
                <a:ea typeface="+mn-lt"/>
                <a:cs typeface="+mn-lt"/>
                <a:hlinkClick r:id="rId7"/>
              </a:rPr>
            </a:br>
            <a:r>
              <a:rPr lang="de-CH">
                <a:ea typeface="+mn-lt"/>
                <a:cs typeface="+mn-lt"/>
                <a:hlinkClick r:id="rId7"/>
              </a:rPr>
              <a:t>mit Anbietern</a:t>
            </a:r>
          </a:p>
          <a:p>
            <a:r>
              <a:rPr lang="de-CH" err="1">
                <a:ea typeface="+mn-lt"/>
                <a:cs typeface="+mn-lt"/>
                <a:hlinkClick r:id="rId8"/>
              </a:rPr>
              <a:t>Finanzen_Guidelines</a:t>
            </a:r>
            <a:r>
              <a:rPr lang="de-CH">
                <a:ea typeface="+mn-lt"/>
                <a:cs typeface="+mn-lt"/>
                <a:hlinkClick r:id="rId8"/>
              </a:rPr>
              <a:t> LS34</a:t>
            </a:r>
            <a:br>
              <a:rPr lang="de-CH">
                <a:ea typeface="+mn-lt"/>
                <a:cs typeface="+mn-lt"/>
              </a:rPr>
            </a:br>
            <a:r>
              <a:rPr lang="de-CH">
                <a:ea typeface="+mn-lt"/>
                <a:cs typeface="+mn-lt"/>
              </a:rPr>
              <a:t>(Kostenstellen, Rechnungsadressen</a:t>
            </a:r>
            <a:br>
              <a:rPr lang="de-CH">
                <a:ea typeface="+mn-lt"/>
                <a:cs typeface="+mn-lt"/>
              </a:rPr>
            </a:br>
            <a:r>
              <a:rPr lang="de-CH">
                <a:ea typeface="+mn-lt"/>
                <a:cs typeface="+mn-lt"/>
              </a:rPr>
              <a:t>und Kreditorenworkflow)</a:t>
            </a:r>
            <a:endParaRPr lang="de-CH"/>
          </a:p>
          <a:p>
            <a:endParaRPr lang="de-CH"/>
          </a:p>
          <a:p>
            <a:endParaRPr lang="de-CH" b="1"/>
          </a:p>
          <a:p>
            <a:endParaRPr lang="de-CH"/>
          </a:p>
          <a:p>
            <a:endParaRPr lang="de-CH"/>
          </a:p>
        </p:txBody>
      </p:sp>
      <p:sp>
        <p:nvSpPr>
          <p:cNvPr id="2" name="Fußzeilenplatzhalter 1">
            <a:extLst>
              <a:ext uri="{FF2B5EF4-FFF2-40B4-BE49-F238E27FC236}">
                <a16:creationId xmlns:a16="http://schemas.microsoft.com/office/drawing/2014/main" id="{F3D6E27D-2FBC-4563-C94F-8A3B1A9A1048}"/>
              </a:ext>
            </a:extLst>
          </p:cNvPr>
          <p:cNvSpPr>
            <a:spLocks noGrp="1"/>
          </p:cNvSpPr>
          <p:nvPr>
            <p:ph type="ftr" sz="quarter" idx="11"/>
          </p:nvPr>
        </p:nvSpPr>
        <p:spPr/>
        <p:txBody>
          <a:bodyPr/>
          <a:lstStyle/>
          <a:p>
            <a:r>
              <a:rPr lang="de-CH"/>
              <a:t>© Post Advertising – [[Thema der Präsentation]] – [[Vorname Name / Teambezeichnung]] (Fusszeile ändern über «Einfügen &gt; Kopf- und Fusszeile»)</a:t>
            </a:r>
          </a:p>
        </p:txBody>
      </p:sp>
      <p:sp>
        <p:nvSpPr>
          <p:cNvPr id="4" name="Datumsplatzhalter 3">
            <a:extLst>
              <a:ext uri="{FF2B5EF4-FFF2-40B4-BE49-F238E27FC236}">
                <a16:creationId xmlns:a16="http://schemas.microsoft.com/office/drawing/2014/main" id="{C44D5783-8887-B6F5-BC78-2F202EA6E1F6}"/>
              </a:ext>
            </a:extLst>
          </p:cNvPr>
          <p:cNvSpPr>
            <a:spLocks noGrp="1"/>
          </p:cNvSpPr>
          <p:nvPr>
            <p:ph type="dt" sz="half" idx="2"/>
          </p:nvPr>
        </p:nvSpPr>
        <p:spPr/>
        <p:txBody>
          <a:bodyPr/>
          <a:lstStyle/>
          <a:p>
            <a:fld id="{83399AD5-A7F3-4D7E-BF89-EEA6814873A3}" type="datetime1">
              <a:rPr lang="de-CH" smtClean="0"/>
              <a:t>13.12.2025</a:t>
            </a:fld>
            <a:endParaRPr lang="de-CH"/>
          </a:p>
        </p:txBody>
      </p:sp>
      <p:sp>
        <p:nvSpPr>
          <p:cNvPr id="5" name="Foliennummernplatzhalter 4">
            <a:extLst>
              <a:ext uri="{FF2B5EF4-FFF2-40B4-BE49-F238E27FC236}">
                <a16:creationId xmlns:a16="http://schemas.microsoft.com/office/drawing/2014/main" id="{65189C51-5867-6B0D-14B3-B29339A4A714}"/>
              </a:ext>
            </a:extLst>
          </p:cNvPr>
          <p:cNvSpPr>
            <a:spLocks noGrp="1"/>
          </p:cNvSpPr>
          <p:nvPr>
            <p:ph type="sldNum" sz="quarter" idx="4"/>
          </p:nvPr>
        </p:nvSpPr>
        <p:spPr/>
        <p:txBody>
          <a:bodyPr/>
          <a:lstStyle/>
          <a:p>
            <a:fld id="{442AD375-037F-43D0-B059-5172DA06796A}" type="slidenum">
              <a:rPr lang="de-CH" smtClean="0"/>
              <a:pPr/>
              <a:t>14</a:t>
            </a:fld>
            <a:endParaRPr lang="de-CH"/>
          </a:p>
        </p:txBody>
      </p:sp>
      <p:pic>
        <p:nvPicPr>
          <p:cNvPr id="6" name="Grafik 4">
            <a:extLst>
              <a:ext uri="{FF2B5EF4-FFF2-40B4-BE49-F238E27FC236}">
                <a16:creationId xmlns:a16="http://schemas.microsoft.com/office/drawing/2014/main" id="{BEB9E549-E0C4-6E1A-EF33-E95F007676FC}"/>
              </a:ext>
            </a:extLst>
          </p:cNvPr>
          <p:cNvPicPr>
            <a:picLocks noChangeAspect="1"/>
          </p:cNvPicPr>
          <p:nvPr/>
        </p:nvPicPr>
        <p:blipFill rotWithShape="1">
          <a:blip r:embed="rId9"/>
          <a:srcRect l="2699" t="3670" r="2559"/>
          <a:stretch/>
        </p:blipFill>
        <p:spPr>
          <a:xfrm>
            <a:off x="4588666" y="1700808"/>
            <a:ext cx="7189794" cy="3588756"/>
          </a:xfrm>
          <a:prstGeom prst="rect">
            <a:avLst/>
          </a:prstGeom>
        </p:spPr>
      </p:pic>
    </p:spTree>
    <p:extLst>
      <p:ext uri="{BB962C8B-B14F-4D97-AF65-F5344CB8AC3E}">
        <p14:creationId xmlns:p14="http://schemas.microsoft.com/office/powerpoint/2010/main" val="154103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EED86350-C2B6-E520-3113-17AD29C8E7F9}"/>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15</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err="1"/>
              <a:t>Ariba</a:t>
            </a:r>
            <a:r>
              <a:rPr lang="de-CH"/>
              <a:t> für Bestellanfragen sämtlicher Lieferanten</a:t>
            </a:r>
            <a:br>
              <a:rPr lang="de-CH"/>
            </a:br>
            <a:r>
              <a:rPr lang="de-CH" b="0"/>
              <a:t>Anleitung: Bestellung erfassen</a:t>
            </a:r>
            <a:endParaRPr lang="de-CH"/>
          </a:p>
        </p:txBody>
      </p:sp>
      <p:sp>
        <p:nvSpPr>
          <p:cNvPr id="7" name="TextBox 6">
            <a:extLst>
              <a:ext uri="{FF2B5EF4-FFF2-40B4-BE49-F238E27FC236}">
                <a16:creationId xmlns:a16="http://schemas.microsoft.com/office/drawing/2014/main" id="{55F2DDE6-9EEA-1D42-8C04-587FA4A1576F}"/>
              </a:ext>
            </a:extLst>
          </p:cNvPr>
          <p:cNvSpPr txBox="1"/>
          <p:nvPr/>
        </p:nvSpPr>
        <p:spPr bwMode="auto">
          <a:xfrm>
            <a:off x="2864131" y="1667187"/>
            <a:ext cx="8918295" cy="4950119"/>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226800"/>
            <a:r>
              <a:rPr lang="en-US" sz="1200" kern="0" err="1">
                <a:latin typeface="+mj-lt"/>
                <a:ea typeface="+mn-lt"/>
                <a:cs typeface="+mn-lt"/>
              </a:rPr>
              <a:t>Bestellanfragen</a:t>
            </a:r>
            <a:r>
              <a:rPr lang="en-US" sz="1200" kern="0">
                <a:latin typeface="+mj-lt"/>
                <a:ea typeface="+mn-lt"/>
                <a:cs typeface="+mn-lt"/>
              </a:rPr>
              <a:t> </a:t>
            </a:r>
            <a:r>
              <a:rPr lang="en-US" sz="1200" kern="0" err="1">
                <a:latin typeface="+mj-lt"/>
                <a:ea typeface="+mn-lt"/>
                <a:cs typeface="+mn-lt"/>
              </a:rPr>
              <a:t>können</a:t>
            </a:r>
            <a:r>
              <a:rPr lang="en-US" sz="1200" kern="0">
                <a:latin typeface="+mj-lt"/>
                <a:ea typeface="+mn-lt"/>
                <a:cs typeface="+mn-lt"/>
              </a:rPr>
              <a:t> im Ariba </a:t>
            </a:r>
            <a:r>
              <a:rPr lang="en-US" sz="1200" kern="0" err="1">
                <a:latin typeface="+mj-lt"/>
                <a:ea typeface="+mn-lt"/>
                <a:cs typeface="+mn-lt"/>
              </a:rPr>
              <a:t>über</a:t>
            </a:r>
            <a:r>
              <a:rPr lang="en-US" sz="1200" kern="0">
                <a:latin typeface="+mj-lt"/>
                <a:ea typeface="+mn-lt"/>
                <a:cs typeface="+mn-lt"/>
              </a:rPr>
              <a:t> das </a:t>
            </a:r>
            <a:r>
              <a:rPr lang="en-US" sz="1200" kern="0" err="1">
                <a:latin typeface="+mj-lt"/>
                <a:ea typeface="+mn-lt"/>
                <a:cs typeface="+mn-lt"/>
              </a:rPr>
              <a:t>Beschaffungsportal</a:t>
            </a:r>
            <a:r>
              <a:rPr lang="en-US" sz="1200" kern="0">
                <a:latin typeface="+mj-lt"/>
                <a:ea typeface="+mn-lt"/>
                <a:cs typeface="+mn-lt"/>
              </a:rPr>
              <a:t> </a:t>
            </a:r>
            <a:r>
              <a:rPr lang="en-US" sz="1200" kern="0" err="1">
                <a:latin typeface="+mj-lt"/>
                <a:ea typeface="+mn-lt"/>
                <a:cs typeface="+mn-lt"/>
              </a:rPr>
              <a:t>abgewickelt</a:t>
            </a:r>
            <a:r>
              <a:rPr lang="en-US" sz="1200" kern="0">
                <a:latin typeface="+mj-lt"/>
                <a:ea typeface="+mn-lt"/>
                <a:cs typeface="+mn-lt"/>
              </a:rPr>
              <a:t> </a:t>
            </a:r>
            <a:r>
              <a:rPr lang="en-US" sz="1200" kern="0" err="1">
                <a:latin typeface="+mj-lt"/>
                <a:ea typeface="+mn-lt"/>
                <a:cs typeface="+mn-lt"/>
              </a:rPr>
              <a:t>werden</a:t>
            </a:r>
            <a:r>
              <a:rPr lang="en-US" sz="1200" kern="0">
                <a:latin typeface="+mj-lt"/>
                <a:ea typeface="+mn-lt"/>
                <a:cs typeface="+mn-lt"/>
              </a:rPr>
              <a:t>: </a:t>
            </a:r>
            <a:r>
              <a:rPr lang="en-US" sz="1200" kern="0" err="1">
                <a:latin typeface="+mj-lt"/>
                <a:ea typeface="+mn-lt"/>
                <a:cs typeface="+mn-lt"/>
                <a:hlinkClick r:id="rId2"/>
              </a:rPr>
              <a:t>Beschaffungsportal</a:t>
            </a:r>
            <a:r>
              <a:rPr lang="en-US" sz="1200" kern="0">
                <a:latin typeface="+mj-lt"/>
                <a:ea typeface="+mn-lt"/>
                <a:cs typeface="+mn-lt"/>
                <a:hlinkClick r:id="rId2"/>
              </a:rPr>
              <a:t> – Homepage (sharepoint.com)</a:t>
            </a:r>
            <a:r>
              <a:rPr lang="en-US" sz="1200" kern="0">
                <a:latin typeface="+mj-lt"/>
                <a:ea typeface="+mn-lt"/>
                <a:cs typeface="+mn-lt"/>
              </a:rPr>
              <a:t> (Tool </a:t>
            </a:r>
            <a:r>
              <a:rPr lang="en-US" sz="1200" kern="0" err="1">
                <a:latin typeface="+mj-lt"/>
                <a:ea typeface="+mn-lt"/>
                <a:cs typeface="+mn-lt"/>
              </a:rPr>
              <a:t>ist</a:t>
            </a:r>
            <a:r>
              <a:rPr lang="en-US" sz="1200" kern="0">
                <a:latin typeface="+mj-lt"/>
                <a:ea typeface="+mn-lt"/>
                <a:cs typeface="+mn-lt"/>
              </a:rPr>
              <a:t> </a:t>
            </a:r>
            <a:r>
              <a:rPr lang="en-US" sz="1200" kern="0" err="1">
                <a:latin typeface="+mj-lt"/>
                <a:ea typeface="+mn-lt"/>
                <a:cs typeface="+mn-lt"/>
              </a:rPr>
              <a:t>unter</a:t>
            </a:r>
            <a:r>
              <a:rPr lang="en-US" sz="1200" kern="0">
                <a:latin typeface="+mj-lt"/>
                <a:ea typeface="+mn-lt"/>
                <a:cs typeface="+mn-lt"/>
              </a:rPr>
              <a:t> “</a:t>
            </a:r>
            <a:r>
              <a:rPr lang="de-CH" sz="1200">
                <a:latin typeface="+mj-lt"/>
                <a:hlinkClick r:id="rId3"/>
              </a:rPr>
              <a:t>Ariba </a:t>
            </a:r>
            <a:r>
              <a:rPr lang="de-CH" sz="1200" err="1">
                <a:latin typeface="+mj-lt"/>
                <a:hlinkClick r:id="rId3"/>
              </a:rPr>
              <a:t>Guided</a:t>
            </a:r>
            <a:r>
              <a:rPr lang="de-CH" sz="1200">
                <a:latin typeface="+mj-lt"/>
                <a:hlinkClick r:id="rId3"/>
              </a:rPr>
              <a:t> </a:t>
            </a:r>
            <a:r>
              <a:rPr lang="de-CH" sz="1200" err="1">
                <a:latin typeface="+mj-lt"/>
                <a:hlinkClick r:id="rId3"/>
              </a:rPr>
              <a:t>Buying</a:t>
            </a:r>
            <a:r>
              <a:rPr lang="de-CH" sz="1200">
                <a:latin typeface="+mj-lt"/>
              </a:rPr>
              <a:t>» zu finden)</a:t>
            </a:r>
            <a:endParaRPr lang="de-DE" sz="1200">
              <a:latin typeface="+mj-lt"/>
            </a:endParaRPr>
          </a:p>
          <a:p>
            <a:pPr defTabSz="226800"/>
            <a:endParaRPr lang="en-US" sz="1200">
              <a:latin typeface="+mj-lt"/>
            </a:endParaRPr>
          </a:p>
          <a:p>
            <a:pPr defTabSz="226800"/>
            <a:r>
              <a:rPr lang="en-US" sz="1200" b="1" kern="0">
                <a:latin typeface="+mj-lt"/>
                <a:ea typeface="+mn-lt"/>
                <a:cs typeface="+mn-lt"/>
              </a:rPr>
              <a:t>Tipp: </a:t>
            </a:r>
            <a:r>
              <a:rPr lang="en-US" sz="1200" kern="0">
                <a:latin typeface="+mj-lt"/>
                <a:ea typeface="+mn-lt"/>
                <a:cs typeface="+mn-lt"/>
              </a:rPr>
              <a:t>Es </a:t>
            </a:r>
            <a:r>
              <a:rPr lang="en-US" sz="1200" kern="0" err="1">
                <a:latin typeface="+mj-lt"/>
                <a:ea typeface="+mn-lt"/>
                <a:cs typeface="+mn-lt"/>
              </a:rPr>
              <a:t>empfiehlt</a:t>
            </a:r>
            <a:r>
              <a:rPr lang="en-US" sz="1200" kern="0">
                <a:latin typeface="+mj-lt"/>
                <a:ea typeface="+mn-lt"/>
                <a:cs typeface="+mn-lt"/>
              </a:rPr>
              <a:t> </a:t>
            </a:r>
            <a:r>
              <a:rPr lang="en-US" sz="1200" kern="0" err="1">
                <a:latin typeface="+mj-lt"/>
                <a:ea typeface="+mn-lt"/>
                <a:cs typeface="+mn-lt"/>
              </a:rPr>
              <a:t>sich</a:t>
            </a:r>
            <a:r>
              <a:rPr lang="en-US" sz="1200" kern="0">
                <a:latin typeface="+mj-lt"/>
                <a:ea typeface="+mn-lt"/>
                <a:cs typeface="+mn-lt"/>
              </a:rPr>
              <a:t> </a:t>
            </a:r>
            <a:r>
              <a:rPr lang="en-US" sz="1200" kern="0" err="1">
                <a:latin typeface="+mj-lt"/>
                <a:ea typeface="+mn-lt"/>
                <a:cs typeface="+mn-lt"/>
              </a:rPr>
              <a:t>vor</a:t>
            </a:r>
            <a:r>
              <a:rPr lang="en-US" sz="1200" kern="0">
                <a:latin typeface="+mj-lt"/>
                <a:ea typeface="+mn-lt"/>
                <a:cs typeface="+mn-lt"/>
              </a:rPr>
              <a:t> der </a:t>
            </a:r>
            <a:r>
              <a:rPr lang="en-US" sz="1200" kern="0" err="1">
                <a:latin typeface="+mj-lt"/>
                <a:ea typeface="+mn-lt"/>
                <a:cs typeface="+mn-lt"/>
              </a:rPr>
              <a:t>Auslösung</a:t>
            </a:r>
            <a:r>
              <a:rPr lang="en-US" sz="1200" kern="0">
                <a:latin typeface="+mj-lt"/>
                <a:ea typeface="+mn-lt"/>
                <a:cs typeface="+mn-lt"/>
              </a:rPr>
              <a:t> </a:t>
            </a:r>
            <a:r>
              <a:rPr lang="en-US" sz="1200" kern="0" err="1">
                <a:latin typeface="+mj-lt"/>
                <a:ea typeface="+mn-lt"/>
                <a:cs typeface="+mn-lt"/>
              </a:rPr>
              <a:t>einer</a:t>
            </a:r>
            <a:r>
              <a:rPr lang="en-US" sz="1200" kern="0">
                <a:latin typeface="+mj-lt"/>
                <a:ea typeface="+mn-lt"/>
                <a:cs typeface="+mn-lt"/>
              </a:rPr>
              <a:t> </a:t>
            </a:r>
            <a:r>
              <a:rPr lang="en-US" sz="1200" kern="0" err="1">
                <a:latin typeface="+mj-lt"/>
                <a:ea typeface="+mn-lt"/>
                <a:cs typeface="+mn-lt"/>
              </a:rPr>
              <a:t>Bestellanforderung</a:t>
            </a:r>
            <a:r>
              <a:rPr lang="en-US" sz="1200" kern="0">
                <a:latin typeface="+mj-lt"/>
                <a:ea typeface="+mn-lt"/>
                <a:cs typeface="+mn-lt"/>
              </a:rPr>
              <a:t> in der </a:t>
            </a:r>
            <a:r>
              <a:rPr lang="en-US" sz="1200" kern="0">
                <a:latin typeface="+mj-lt"/>
                <a:ea typeface="+mn-lt"/>
                <a:cs typeface="+mn-lt"/>
                <a:hlinkClick r:id="rId4"/>
              </a:rPr>
              <a:t>"Wie </a:t>
            </a:r>
            <a:r>
              <a:rPr lang="en-US" sz="1200" kern="0" err="1">
                <a:latin typeface="+mj-lt"/>
                <a:ea typeface="+mn-lt"/>
                <a:cs typeface="+mn-lt"/>
                <a:hlinkClick r:id="rId4"/>
              </a:rPr>
              <a:t>beschaffe</a:t>
            </a:r>
            <a:r>
              <a:rPr lang="en-US" sz="1200" kern="0">
                <a:latin typeface="+mj-lt"/>
                <a:ea typeface="+mn-lt"/>
                <a:cs typeface="+mn-lt"/>
                <a:hlinkClick r:id="rId4"/>
              </a:rPr>
              <a:t> ich was"-App</a:t>
            </a:r>
            <a:r>
              <a:rPr lang="en-US" sz="1200" kern="0">
                <a:latin typeface="+mj-lt"/>
                <a:ea typeface="+mn-lt"/>
                <a:cs typeface="+mn-lt"/>
              </a:rPr>
              <a:t> die </a:t>
            </a:r>
            <a:r>
              <a:rPr lang="en-US" sz="1200" kern="0" err="1">
                <a:latin typeface="+mj-lt"/>
                <a:ea typeface="+mn-lt"/>
                <a:cs typeface="+mn-lt"/>
              </a:rPr>
              <a:t>Nummer</a:t>
            </a:r>
            <a:r>
              <a:rPr lang="en-US" sz="1200" kern="0">
                <a:latin typeface="+mj-lt"/>
                <a:ea typeface="+mn-lt"/>
                <a:cs typeface="+mn-lt"/>
              </a:rPr>
              <a:t> für die </a:t>
            </a:r>
            <a:r>
              <a:rPr lang="en-US" sz="1200" kern="0" err="1">
                <a:latin typeface="+mj-lt"/>
                <a:ea typeface="+mn-lt"/>
                <a:cs typeface="+mn-lt"/>
              </a:rPr>
              <a:t>richtige</a:t>
            </a:r>
            <a:r>
              <a:rPr lang="en-US" sz="1200" kern="0">
                <a:latin typeface="+mj-lt"/>
                <a:ea typeface="+mn-lt"/>
                <a:cs typeface="+mn-lt"/>
              </a:rPr>
              <a:t> </a:t>
            </a:r>
            <a:r>
              <a:rPr lang="en-US" sz="1200" kern="0" err="1">
                <a:latin typeface="+mj-lt"/>
                <a:ea typeface="+mn-lt"/>
                <a:cs typeface="+mn-lt"/>
              </a:rPr>
              <a:t>Warengruppe</a:t>
            </a:r>
            <a:r>
              <a:rPr lang="en-US" sz="1200" kern="0">
                <a:latin typeface="+mj-lt"/>
                <a:ea typeface="+mn-lt"/>
                <a:cs typeface="+mn-lt"/>
              </a:rPr>
              <a:t> </a:t>
            </a:r>
            <a:r>
              <a:rPr lang="en-US" sz="1200" kern="0" err="1">
                <a:latin typeface="+mj-lt"/>
                <a:ea typeface="+mn-lt"/>
                <a:cs typeface="+mn-lt"/>
              </a:rPr>
              <a:t>zu</a:t>
            </a:r>
            <a:r>
              <a:rPr lang="en-US" sz="1200" kern="0">
                <a:latin typeface="+mj-lt"/>
                <a:ea typeface="+mn-lt"/>
                <a:cs typeface="+mn-lt"/>
              </a:rPr>
              <a:t> </a:t>
            </a:r>
            <a:r>
              <a:rPr lang="en-US" sz="1200" kern="0" err="1">
                <a:latin typeface="+mj-lt"/>
                <a:ea typeface="+mn-lt"/>
                <a:cs typeface="+mn-lt"/>
              </a:rPr>
              <a:t>suchen</a:t>
            </a:r>
            <a:endParaRPr lang="en-US" sz="1200" kern="0">
              <a:latin typeface="+mj-lt"/>
            </a:endParaRPr>
          </a:p>
          <a:p>
            <a:pPr defTabSz="226800"/>
            <a:endParaRPr lang="en-US" sz="1200" kern="0">
              <a:latin typeface="+mj-lt"/>
            </a:endParaRPr>
          </a:p>
          <a:p>
            <a:pPr marL="342900" indent="-342900" defTabSz="226800">
              <a:buAutoNum type="arabicPeriod"/>
            </a:pPr>
            <a:r>
              <a:rPr lang="en-US" sz="1200" kern="0">
                <a:latin typeface="+mj-lt"/>
                <a:ea typeface="+mn-lt"/>
                <a:cs typeface="+mn-lt"/>
              </a:rPr>
              <a:t>"</a:t>
            </a:r>
            <a:r>
              <a:rPr lang="en-US" sz="1200" kern="0" err="1">
                <a:latin typeface="+mj-lt"/>
                <a:ea typeface="+mn-lt"/>
                <a:cs typeface="+mn-lt"/>
              </a:rPr>
              <a:t>Dienstleistungen</a:t>
            </a:r>
            <a:r>
              <a:rPr lang="en-US" sz="1200" kern="0">
                <a:latin typeface="+mj-lt"/>
                <a:ea typeface="+mn-lt"/>
                <a:cs typeface="+mn-lt"/>
              </a:rPr>
              <a:t>" und </a:t>
            </a:r>
            <a:r>
              <a:rPr lang="en-US" sz="1200" kern="0" err="1">
                <a:latin typeface="+mj-lt"/>
                <a:ea typeface="+mn-lt"/>
                <a:cs typeface="+mn-lt"/>
              </a:rPr>
              <a:t>dann</a:t>
            </a:r>
            <a:r>
              <a:rPr lang="en-US" sz="1200" kern="0">
                <a:latin typeface="+mj-lt"/>
                <a:ea typeface="+mn-lt"/>
                <a:cs typeface="+mn-lt"/>
              </a:rPr>
              <a:t> "</a:t>
            </a:r>
            <a:r>
              <a:rPr lang="en-US" sz="1200" kern="0" err="1">
                <a:latin typeface="+mj-lt"/>
                <a:ea typeface="+mn-lt"/>
                <a:cs typeface="+mn-lt"/>
              </a:rPr>
              <a:t>Forumlar</a:t>
            </a:r>
            <a:r>
              <a:rPr lang="en-US" sz="1200" kern="0">
                <a:latin typeface="+mj-lt"/>
                <a:ea typeface="+mn-lt"/>
                <a:cs typeface="+mn-lt"/>
              </a:rPr>
              <a:t> für </a:t>
            </a:r>
            <a:r>
              <a:rPr lang="en-US" sz="1200" kern="0" err="1">
                <a:latin typeface="+mj-lt"/>
                <a:ea typeface="+mn-lt"/>
                <a:cs typeface="+mn-lt"/>
              </a:rPr>
              <a:t>Nichtkatalog</a:t>
            </a:r>
            <a:r>
              <a:rPr lang="en-US" sz="1200" kern="0">
                <a:latin typeface="+mj-lt"/>
                <a:ea typeface="+mn-lt"/>
                <a:cs typeface="+mn-lt"/>
              </a:rPr>
              <a:t>-Artikel: </a:t>
            </a:r>
            <a:r>
              <a:rPr lang="en-US" sz="1200" kern="0" err="1">
                <a:latin typeface="+mj-lt"/>
                <a:ea typeface="+mn-lt"/>
                <a:cs typeface="+mn-lt"/>
              </a:rPr>
              <a:t>Dienstleistungsbeschaffung</a:t>
            </a:r>
            <a:r>
              <a:rPr lang="en-US" sz="1200" kern="0">
                <a:latin typeface="+mj-lt"/>
                <a:ea typeface="+mn-lt"/>
                <a:cs typeface="+mn-lt"/>
              </a:rPr>
              <a:t> Konzern" </a:t>
            </a:r>
            <a:r>
              <a:rPr lang="en-US" sz="1200" kern="0" err="1">
                <a:latin typeface="+mj-lt"/>
                <a:ea typeface="+mn-lt"/>
                <a:cs typeface="+mn-lt"/>
              </a:rPr>
              <a:t>anklicken</a:t>
            </a:r>
            <a:r>
              <a:rPr lang="en-US" sz="1200" kern="0">
                <a:latin typeface="+mj-lt"/>
                <a:ea typeface="+mn-lt"/>
                <a:cs typeface="+mn-lt"/>
              </a:rPr>
              <a:t> --&gt; </a:t>
            </a:r>
            <a:r>
              <a:rPr lang="en-US" sz="1200" kern="0" err="1">
                <a:latin typeface="+mj-lt"/>
                <a:ea typeface="+mn-lt"/>
                <a:cs typeface="+mn-lt"/>
              </a:rPr>
              <a:t>Eingabemaske</a:t>
            </a:r>
            <a:r>
              <a:rPr lang="en-US" sz="1200" kern="0">
                <a:latin typeface="+mj-lt"/>
                <a:ea typeface="+mn-lt"/>
                <a:cs typeface="+mn-lt"/>
              </a:rPr>
              <a:t> für die </a:t>
            </a:r>
            <a:r>
              <a:rPr lang="en-US" sz="1200" kern="0" err="1">
                <a:latin typeface="+mj-lt"/>
                <a:ea typeface="+mn-lt"/>
                <a:cs typeface="+mn-lt"/>
              </a:rPr>
              <a:t>Beschaffung</a:t>
            </a:r>
            <a:r>
              <a:rPr lang="en-US" sz="1200" kern="0">
                <a:latin typeface="+mj-lt"/>
                <a:ea typeface="+mn-lt"/>
                <a:cs typeface="+mn-lt"/>
              </a:rPr>
              <a:t> von </a:t>
            </a:r>
            <a:r>
              <a:rPr lang="en-US" sz="1200" kern="0" err="1">
                <a:latin typeface="+mj-lt"/>
                <a:ea typeface="+mn-lt"/>
                <a:cs typeface="+mn-lt"/>
              </a:rPr>
              <a:t>Dienstleistungen</a:t>
            </a:r>
            <a:r>
              <a:rPr lang="en-US" sz="1200" kern="0">
                <a:latin typeface="+mj-lt"/>
                <a:ea typeface="+mn-lt"/>
                <a:cs typeface="+mn-lt"/>
              </a:rPr>
              <a:t> (</a:t>
            </a:r>
            <a:r>
              <a:rPr lang="en-US" sz="1200" kern="0" err="1">
                <a:latin typeface="+mj-lt"/>
                <a:ea typeface="+mn-lt"/>
                <a:cs typeface="+mn-lt"/>
              </a:rPr>
              <a:t>siehe</a:t>
            </a:r>
            <a:r>
              <a:rPr lang="en-US" sz="1200" kern="0">
                <a:latin typeface="+mj-lt"/>
                <a:ea typeface="+mn-lt"/>
                <a:cs typeface="+mn-lt"/>
              </a:rPr>
              <a:t> Screenshot)</a:t>
            </a:r>
            <a:endParaRPr lang="en-US" sz="1200" kern="0">
              <a:latin typeface="+mj-lt"/>
            </a:endParaRPr>
          </a:p>
          <a:p>
            <a:pPr marL="342900" indent="-342900" defTabSz="226800">
              <a:buAutoNum type="arabicPeriod"/>
            </a:pPr>
            <a:r>
              <a:rPr lang="en-US" sz="1200" kern="0" err="1">
                <a:latin typeface="+mj-lt"/>
                <a:ea typeface="+mn-lt"/>
                <a:cs typeface="+mn-lt"/>
              </a:rPr>
              <a:t>Kurzbeschreibung</a:t>
            </a:r>
            <a:r>
              <a:rPr lang="en-US" sz="1200" kern="0">
                <a:latin typeface="+mj-lt"/>
                <a:ea typeface="+mn-lt"/>
                <a:cs typeface="+mn-lt"/>
              </a:rPr>
              <a:t>: </a:t>
            </a:r>
            <a:r>
              <a:rPr lang="en-US" sz="1200" kern="0" err="1">
                <a:latin typeface="+mj-lt"/>
                <a:ea typeface="+mn-lt"/>
                <a:cs typeface="+mn-lt"/>
              </a:rPr>
              <a:t>Auftrag</a:t>
            </a:r>
            <a:r>
              <a:rPr lang="en-US" sz="1200" kern="0">
                <a:latin typeface="+mj-lt"/>
                <a:ea typeface="+mn-lt"/>
                <a:cs typeface="+mn-lt"/>
              </a:rPr>
              <a:t>-/</a:t>
            </a:r>
            <a:r>
              <a:rPr lang="en-US" sz="1200" kern="0" err="1">
                <a:latin typeface="+mj-lt"/>
                <a:ea typeface="+mn-lt"/>
                <a:cs typeface="+mn-lt"/>
              </a:rPr>
              <a:t>Projekttitel</a:t>
            </a:r>
            <a:r>
              <a:rPr lang="en-US" sz="1200" kern="0">
                <a:latin typeface="+mj-lt"/>
                <a:ea typeface="+mn-lt"/>
                <a:cs typeface="+mn-lt"/>
              </a:rPr>
              <a:t> (für </a:t>
            </a:r>
            <a:r>
              <a:rPr lang="en-US" sz="1200" kern="0" err="1">
                <a:latin typeface="+mj-lt"/>
                <a:ea typeface="+mn-lt"/>
                <a:cs typeface="+mn-lt"/>
              </a:rPr>
              <a:t>Lieferant</a:t>
            </a:r>
            <a:r>
              <a:rPr lang="en-US" sz="1200" kern="0">
                <a:latin typeface="+mj-lt"/>
                <a:ea typeface="+mn-lt"/>
                <a:cs typeface="+mn-lt"/>
              </a:rPr>
              <a:t> </a:t>
            </a:r>
            <a:r>
              <a:rPr lang="en-US" sz="1200" kern="0" err="1">
                <a:latin typeface="+mj-lt"/>
                <a:ea typeface="+mn-lt"/>
                <a:cs typeface="+mn-lt"/>
              </a:rPr>
              <a:t>sichtbar</a:t>
            </a:r>
            <a:r>
              <a:rPr lang="en-US" sz="1200" kern="0">
                <a:latin typeface="+mj-lt"/>
                <a:ea typeface="+mn-lt"/>
                <a:cs typeface="+mn-lt"/>
              </a:rPr>
              <a:t>)</a:t>
            </a:r>
            <a:endParaRPr lang="en-US" sz="1200" kern="0">
              <a:latin typeface="+mj-lt"/>
            </a:endParaRPr>
          </a:p>
          <a:p>
            <a:pPr marL="342900" indent="-342900" defTabSz="226800">
              <a:buAutoNum type="arabicPeriod"/>
            </a:pPr>
            <a:r>
              <a:rPr lang="en-US" sz="1200" kern="0" err="1">
                <a:latin typeface="+mj-lt"/>
                <a:ea typeface="+mn-lt"/>
                <a:cs typeface="+mn-lt"/>
              </a:rPr>
              <a:t>Detailbeschreibung</a:t>
            </a:r>
            <a:r>
              <a:rPr lang="en-US" sz="1200" kern="0">
                <a:latin typeface="+mj-lt"/>
                <a:ea typeface="+mn-lt"/>
                <a:cs typeface="+mn-lt"/>
              </a:rPr>
              <a:t>: </a:t>
            </a:r>
            <a:r>
              <a:rPr lang="en-US" sz="1200" kern="0" err="1">
                <a:latin typeface="+mj-lt"/>
                <a:ea typeface="+mn-lt"/>
                <a:cs typeface="+mn-lt"/>
              </a:rPr>
              <a:t>Angaben</a:t>
            </a:r>
            <a:r>
              <a:rPr lang="en-US" sz="1200" kern="0">
                <a:latin typeface="+mj-lt"/>
                <a:ea typeface="+mn-lt"/>
                <a:cs typeface="+mn-lt"/>
              </a:rPr>
              <a:t> zum </a:t>
            </a:r>
            <a:r>
              <a:rPr lang="en-US" sz="1200" kern="0" err="1">
                <a:latin typeface="+mj-lt"/>
                <a:ea typeface="+mn-lt"/>
                <a:cs typeface="+mn-lt"/>
              </a:rPr>
              <a:t>Auftrag</a:t>
            </a:r>
            <a:r>
              <a:rPr lang="en-US" sz="1200" kern="0">
                <a:latin typeface="+mj-lt"/>
                <a:ea typeface="+mn-lt"/>
                <a:cs typeface="+mn-lt"/>
              </a:rPr>
              <a:t>/Details zum </a:t>
            </a:r>
            <a:r>
              <a:rPr lang="en-US" sz="1200" kern="0" err="1">
                <a:latin typeface="+mj-lt"/>
                <a:ea typeface="+mn-lt"/>
                <a:cs typeface="+mn-lt"/>
              </a:rPr>
              <a:t>Projekt</a:t>
            </a:r>
            <a:r>
              <a:rPr lang="en-US" sz="1200" kern="0">
                <a:latin typeface="+mj-lt"/>
                <a:ea typeface="+mn-lt"/>
                <a:cs typeface="+mn-lt"/>
              </a:rPr>
              <a:t> (für </a:t>
            </a:r>
            <a:r>
              <a:rPr lang="en-US" sz="1200" kern="0" err="1">
                <a:latin typeface="+mj-lt"/>
                <a:ea typeface="+mn-lt"/>
                <a:cs typeface="+mn-lt"/>
              </a:rPr>
              <a:t>Lieferant</a:t>
            </a:r>
            <a:r>
              <a:rPr lang="en-US" sz="1200" kern="0">
                <a:latin typeface="+mj-lt"/>
                <a:ea typeface="+mn-lt"/>
                <a:cs typeface="+mn-lt"/>
              </a:rPr>
              <a:t> </a:t>
            </a:r>
            <a:r>
              <a:rPr lang="en-US" sz="1200" kern="0" err="1">
                <a:latin typeface="+mj-lt"/>
                <a:ea typeface="+mn-lt"/>
                <a:cs typeface="+mn-lt"/>
              </a:rPr>
              <a:t>sichtbar</a:t>
            </a:r>
            <a:r>
              <a:rPr lang="en-US" sz="1200" kern="0">
                <a:latin typeface="+mj-lt"/>
                <a:ea typeface="+mn-lt"/>
                <a:cs typeface="+mn-lt"/>
              </a:rPr>
              <a:t>)</a:t>
            </a:r>
            <a:endParaRPr lang="en-US" sz="1200" kern="0">
              <a:latin typeface="+mj-lt"/>
            </a:endParaRPr>
          </a:p>
          <a:p>
            <a:pPr marL="342900" indent="-342900" defTabSz="226800">
              <a:buAutoNum type="arabicPeriod"/>
            </a:pPr>
            <a:r>
              <a:rPr lang="en-US" sz="1200" kern="0" err="1">
                <a:latin typeface="+mj-lt"/>
                <a:ea typeface="+mn-lt"/>
                <a:cs typeface="+mn-lt"/>
              </a:rPr>
              <a:t>Warengruppe</a:t>
            </a:r>
            <a:r>
              <a:rPr lang="en-US" sz="1200" kern="0">
                <a:latin typeface="+mj-lt"/>
                <a:ea typeface="+mn-lt"/>
                <a:cs typeface="+mn-lt"/>
              </a:rPr>
              <a:t>: </a:t>
            </a:r>
            <a:r>
              <a:rPr lang="en-US" sz="1200" kern="0" err="1">
                <a:latin typeface="+mj-lt"/>
                <a:ea typeface="+mn-lt"/>
                <a:cs typeface="+mn-lt"/>
              </a:rPr>
              <a:t>Nummer</a:t>
            </a:r>
            <a:r>
              <a:rPr lang="en-US" sz="1200" kern="0">
                <a:latin typeface="+mj-lt"/>
                <a:ea typeface="+mn-lt"/>
                <a:cs typeface="+mn-lt"/>
              </a:rPr>
              <a:t> </a:t>
            </a:r>
            <a:r>
              <a:rPr lang="en-US" sz="1200" kern="0" err="1">
                <a:latin typeface="+mj-lt"/>
                <a:ea typeface="+mn-lt"/>
                <a:cs typeface="+mn-lt"/>
              </a:rPr>
              <a:t>kopieren</a:t>
            </a:r>
            <a:r>
              <a:rPr lang="en-US" sz="1200" kern="0">
                <a:latin typeface="+mj-lt"/>
                <a:ea typeface="+mn-lt"/>
                <a:cs typeface="+mn-lt"/>
              </a:rPr>
              <a:t> (</a:t>
            </a:r>
            <a:r>
              <a:rPr lang="en-US" sz="1200" kern="0" err="1">
                <a:latin typeface="+mj-lt"/>
                <a:ea typeface="+mn-lt"/>
                <a:cs typeface="+mn-lt"/>
              </a:rPr>
              <a:t>aus</a:t>
            </a:r>
            <a:r>
              <a:rPr lang="en-US" sz="1200" kern="0">
                <a:latin typeface="+mj-lt"/>
                <a:ea typeface="+mn-lt"/>
                <a:cs typeface="+mn-lt"/>
              </a:rPr>
              <a:t> App) </a:t>
            </a:r>
            <a:r>
              <a:rPr lang="en-US" sz="1200" kern="0" err="1">
                <a:latin typeface="+mj-lt"/>
                <a:ea typeface="+mn-lt"/>
                <a:cs typeface="+mn-lt"/>
              </a:rPr>
              <a:t>oder</a:t>
            </a:r>
            <a:r>
              <a:rPr lang="en-US" sz="1200" kern="0">
                <a:latin typeface="+mj-lt"/>
                <a:ea typeface="+mn-lt"/>
                <a:cs typeface="+mn-lt"/>
              </a:rPr>
              <a:t> </a:t>
            </a:r>
            <a:r>
              <a:rPr lang="en-US" sz="1200" kern="0" err="1">
                <a:latin typeface="+mj-lt"/>
                <a:ea typeface="+mn-lt"/>
                <a:cs typeface="+mn-lt"/>
              </a:rPr>
              <a:t>durch</a:t>
            </a:r>
            <a:r>
              <a:rPr lang="en-US" sz="1200" kern="0">
                <a:latin typeface="+mj-lt"/>
                <a:ea typeface="+mn-lt"/>
                <a:cs typeface="+mn-lt"/>
              </a:rPr>
              <a:t> </a:t>
            </a:r>
            <a:r>
              <a:rPr lang="en-US" sz="1200" kern="0" err="1">
                <a:latin typeface="+mj-lt"/>
                <a:ea typeface="+mn-lt"/>
                <a:cs typeface="+mn-lt"/>
              </a:rPr>
              <a:t>Suche</a:t>
            </a:r>
            <a:r>
              <a:rPr lang="en-US" sz="1200" kern="0">
                <a:latin typeface="+mj-lt"/>
                <a:ea typeface="+mn-lt"/>
                <a:cs typeface="+mn-lt"/>
              </a:rPr>
              <a:t> in </a:t>
            </a:r>
            <a:r>
              <a:rPr lang="en-US" sz="1200" kern="0" err="1">
                <a:latin typeface="+mj-lt"/>
                <a:ea typeface="+mn-lt"/>
                <a:cs typeface="+mn-lt"/>
              </a:rPr>
              <a:t>Textfeld</a:t>
            </a:r>
            <a:r>
              <a:rPr lang="en-US" sz="1200" kern="0">
                <a:latin typeface="+mj-lt"/>
                <a:ea typeface="+mn-lt"/>
                <a:cs typeface="+mn-lt"/>
              </a:rPr>
              <a:t> </a:t>
            </a:r>
            <a:r>
              <a:rPr lang="en-US" sz="1200" kern="0" err="1">
                <a:latin typeface="+mj-lt"/>
                <a:ea typeface="+mn-lt"/>
                <a:cs typeface="+mn-lt"/>
              </a:rPr>
              <a:t>ermitteln</a:t>
            </a:r>
            <a:endParaRPr lang="en-US" sz="1200" kern="0">
              <a:latin typeface="+mj-lt"/>
            </a:endParaRPr>
          </a:p>
          <a:p>
            <a:pPr marL="342900" indent="-342900" defTabSz="226800">
              <a:buAutoNum type="arabicPeriod"/>
            </a:pPr>
            <a:r>
              <a:rPr lang="en-US" sz="1200" kern="0" err="1">
                <a:latin typeface="+mj-lt"/>
                <a:ea typeface="+mn-lt"/>
                <a:cs typeface="+mn-lt"/>
              </a:rPr>
              <a:t>Preis</a:t>
            </a:r>
            <a:r>
              <a:rPr lang="en-US" sz="1200" kern="0">
                <a:latin typeface="+mj-lt"/>
                <a:ea typeface="+mn-lt"/>
                <a:cs typeface="+mn-lt"/>
              </a:rPr>
              <a:t> pro </a:t>
            </a:r>
            <a:r>
              <a:rPr lang="en-US" sz="1200" kern="0" err="1">
                <a:latin typeface="+mj-lt"/>
                <a:ea typeface="+mn-lt"/>
                <a:cs typeface="+mn-lt"/>
              </a:rPr>
              <a:t>Mengeneinheit</a:t>
            </a:r>
            <a:r>
              <a:rPr lang="en-US" sz="1200" kern="0">
                <a:latin typeface="+mj-lt"/>
                <a:ea typeface="+mn-lt"/>
                <a:cs typeface="+mn-lt"/>
              </a:rPr>
              <a:t> </a:t>
            </a:r>
            <a:r>
              <a:rPr lang="en-US" sz="1200" kern="0" err="1">
                <a:latin typeface="+mj-lt"/>
                <a:ea typeface="+mn-lt"/>
                <a:cs typeface="+mn-lt"/>
              </a:rPr>
              <a:t>exkl</a:t>
            </a:r>
            <a:r>
              <a:rPr lang="en-US" sz="1200" kern="0">
                <a:latin typeface="+mj-lt"/>
                <a:ea typeface="+mn-lt"/>
                <a:cs typeface="+mn-lt"/>
              </a:rPr>
              <a:t>. MWST </a:t>
            </a:r>
            <a:r>
              <a:rPr lang="en-US" sz="1200" kern="0" err="1">
                <a:latin typeface="+mj-lt"/>
                <a:ea typeface="+mn-lt"/>
                <a:cs typeface="+mn-lt"/>
              </a:rPr>
              <a:t>erfassen</a:t>
            </a:r>
            <a:r>
              <a:rPr lang="en-US" sz="1200" kern="0">
                <a:latin typeface="+mj-lt"/>
                <a:ea typeface="+mn-lt"/>
                <a:cs typeface="+mn-lt"/>
              </a:rPr>
              <a:t> (</a:t>
            </a:r>
            <a:r>
              <a:rPr lang="en-US" sz="1200" kern="0" err="1">
                <a:latin typeface="+mj-lt"/>
                <a:ea typeface="+mn-lt"/>
                <a:cs typeface="+mn-lt"/>
              </a:rPr>
              <a:t>z.B.</a:t>
            </a:r>
            <a:r>
              <a:rPr lang="en-US" sz="1200" kern="0">
                <a:latin typeface="+mj-lt"/>
                <a:ea typeface="+mn-lt"/>
                <a:cs typeface="+mn-lt"/>
              </a:rPr>
              <a:t> </a:t>
            </a:r>
            <a:r>
              <a:rPr lang="en-US" sz="1200" kern="0" err="1">
                <a:latin typeface="+mj-lt"/>
                <a:ea typeface="+mn-lt"/>
                <a:cs typeface="+mn-lt"/>
              </a:rPr>
              <a:t>gemäss</a:t>
            </a:r>
            <a:r>
              <a:rPr lang="en-US" sz="1200" kern="0">
                <a:latin typeface="+mj-lt"/>
                <a:ea typeface="+mn-lt"/>
                <a:cs typeface="+mn-lt"/>
              </a:rPr>
              <a:t> </a:t>
            </a:r>
            <a:r>
              <a:rPr lang="en-US" sz="1200" kern="0" err="1">
                <a:latin typeface="+mj-lt"/>
                <a:ea typeface="+mn-lt"/>
                <a:cs typeface="+mn-lt"/>
              </a:rPr>
              <a:t>Offerte</a:t>
            </a:r>
            <a:r>
              <a:rPr lang="en-US" sz="1200" kern="0">
                <a:latin typeface="+mj-lt"/>
                <a:ea typeface="+mn-lt"/>
                <a:cs typeface="+mn-lt"/>
              </a:rPr>
              <a:t> </a:t>
            </a:r>
            <a:r>
              <a:rPr lang="en-US" sz="1200" kern="0" err="1">
                <a:latin typeface="+mj-lt"/>
                <a:ea typeface="+mn-lt"/>
                <a:cs typeface="+mn-lt"/>
              </a:rPr>
              <a:t>aus</a:t>
            </a:r>
            <a:r>
              <a:rPr lang="en-US" sz="1200" kern="0">
                <a:latin typeface="+mj-lt"/>
                <a:ea typeface="+mn-lt"/>
                <a:cs typeface="+mn-lt"/>
              </a:rPr>
              <a:t> Mini Tender) </a:t>
            </a:r>
            <a:endParaRPr lang="en-US" sz="1200" kern="0">
              <a:latin typeface="+mj-lt"/>
            </a:endParaRPr>
          </a:p>
          <a:p>
            <a:pPr marL="342900" indent="-342900" defTabSz="226800">
              <a:buAutoNum type="arabicPeriod"/>
            </a:pPr>
            <a:r>
              <a:rPr lang="en-US" sz="1200" kern="0" err="1">
                <a:latin typeface="+mj-lt"/>
                <a:ea typeface="+mn-lt"/>
                <a:cs typeface="+mn-lt"/>
              </a:rPr>
              <a:t>Mengeneinheit</a:t>
            </a:r>
            <a:r>
              <a:rPr lang="en-US" sz="1200" kern="0">
                <a:latin typeface="+mj-lt"/>
                <a:ea typeface="+mn-lt"/>
                <a:cs typeface="+mn-lt"/>
              </a:rPr>
              <a:t>: im Fall von </a:t>
            </a:r>
            <a:r>
              <a:rPr lang="en-US" sz="1200" kern="0" err="1">
                <a:latin typeface="+mj-lt"/>
                <a:ea typeface="+mn-lt"/>
                <a:cs typeface="+mn-lt"/>
              </a:rPr>
              <a:t>Kampagnen</a:t>
            </a:r>
            <a:r>
              <a:rPr lang="en-US" sz="1200" kern="0">
                <a:latin typeface="+mj-lt"/>
                <a:ea typeface="+mn-lt"/>
                <a:cs typeface="+mn-lt"/>
              </a:rPr>
              <a:t>, DMs, etc. </a:t>
            </a:r>
            <a:r>
              <a:rPr lang="en-US" sz="1200" kern="0" err="1">
                <a:latin typeface="+mj-lt"/>
                <a:ea typeface="+mn-lt"/>
                <a:cs typeface="+mn-lt"/>
              </a:rPr>
              <a:t>prinzipiell</a:t>
            </a:r>
            <a:r>
              <a:rPr lang="en-US" sz="1200" kern="0">
                <a:latin typeface="+mj-lt"/>
                <a:ea typeface="+mn-lt"/>
                <a:cs typeface="+mn-lt"/>
              </a:rPr>
              <a:t> </a:t>
            </a:r>
            <a:r>
              <a:rPr lang="en-US" sz="1200" kern="0" err="1">
                <a:latin typeface="+mj-lt"/>
                <a:ea typeface="+mn-lt"/>
                <a:cs typeface="+mn-lt"/>
              </a:rPr>
              <a:t>als</a:t>
            </a:r>
            <a:r>
              <a:rPr lang="en-US" sz="1200" kern="0">
                <a:latin typeface="+mj-lt"/>
                <a:ea typeface="+mn-lt"/>
                <a:cs typeface="+mn-lt"/>
              </a:rPr>
              <a:t> </a:t>
            </a:r>
            <a:r>
              <a:rPr lang="en-US" sz="1200" kern="0" err="1">
                <a:latin typeface="+mj-lt"/>
                <a:ea typeface="+mn-lt"/>
                <a:cs typeface="+mn-lt"/>
              </a:rPr>
              <a:t>eine</a:t>
            </a:r>
            <a:r>
              <a:rPr lang="en-US" sz="1200" kern="0">
                <a:latin typeface="+mj-lt"/>
                <a:ea typeface="+mn-lt"/>
                <a:cs typeface="+mn-lt"/>
              </a:rPr>
              <a:t> Einheit </a:t>
            </a:r>
            <a:r>
              <a:rPr lang="en-US" sz="1200" kern="0" err="1">
                <a:latin typeface="+mj-lt"/>
                <a:ea typeface="+mn-lt"/>
                <a:cs typeface="+mn-lt"/>
              </a:rPr>
              <a:t>erfassen</a:t>
            </a:r>
            <a:endParaRPr lang="en-US" sz="1200" kern="0">
              <a:latin typeface="+mj-lt"/>
            </a:endParaRPr>
          </a:p>
          <a:p>
            <a:pPr marL="342900" indent="-342900" defTabSz="226800">
              <a:buFontTx/>
              <a:buAutoNum type="arabicPeriod"/>
            </a:pPr>
            <a:r>
              <a:rPr lang="en-US" sz="1200" kern="0">
                <a:solidFill>
                  <a:srgbClr val="000000"/>
                </a:solidFill>
                <a:latin typeface="+mj-lt"/>
              </a:rPr>
              <a:t>Start- und </a:t>
            </a:r>
            <a:r>
              <a:rPr lang="en-US" sz="1200" kern="0" err="1">
                <a:solidFill>
                  <a:srgbClr val="000000"/>
                </a:solidFill>
                <a:latin typeface="+mj-lt"/>
              </a:rPr>
              <a:t>Enddatum</a:t>
            </a:r>
            <a:r>
              <a:rPr lang="en-US" sz="1200" kern="0">
                <a:solidFill>
                  <a:srgbClr val="000000"/>
                </a:solidFill>
                <a:latin typeface="+mj-lt"/>
              </a:rPr>
              <a:t> </a:t>
            </a:r>
            <a:r>
              <a:rPr lang="en-US" sz="1200" kern="0" err="1">
                <a:solidFill>
                  <a:srgbClr val="000000"/>
                </a:solidFill>
                <a:latin typeface="+mj-lt"/>
              </a:rPr>
              <a:t>erfassen</a:t>
            </a:r>
            <a:r>
              <a:rPr lang="en-US" sz="1200" kern="0">
                <a:solidFill>
                  <a:srgbClr val="000000"/>
                </a:solidFill>
                <a:latin typeface="+mj-lt"/>
              </a:rPr>
              <a:t> (</a:t>
            </a:r>
            <a:r>
              <a:rPr lang="en-US" sz="1200" kern="0" err="1">
                <a:solidFill>
                  <a:srgbClr val="000000"/>
                </a:solidFill>
                <a:latin typeface="+mj-lt"/>
              </a:rPr>
              <a:t>Beginn</a:t>
            </a:r>
            <a:r>
              <a:rPr lang="en-US" sz="1200" kern="0">
                <a:solidFill>
                  <a:srgbClr val="000000"/>
                </a:solidFill>
                <a:latin typeface="+mj-lt"/>
              </a:rPr>
              <a:t> und Ende der </a:t>
            </a:r>
            <a:r>
              <a:rPr lang="en-US" sz="1200" kern="0" err="1">
                <a:solidFill>
                  <a:srgbClr val="000000"/>
                </a:solidFill>
                <a:latin typeface="+mj-lt"/>
              </a:rPr>
              <a:t>Tätigkeit</a:t>
            </a:r>
            <a:r>
              <a:rPr lang="en-US" sz="1200" kern="0">
                <a:solidFill>
                  <a:srgbClr val="000000"/>
                </a:solidFill>
                <a:latin typeface="+mj-lt"/>
              </a:rPr>
              <a:t> des Lieferanten)</a:t>
            </a:r>
          </a:p>
          <a:p>
            <a:pPr marL="342900" indent="-342900" defTabSz="226800">
              <a:buFontTx/>
              <a:buAutoNum type="arabicPeriod"/>
            </a:pPr>
            <a:r>
              <a:rPr lang="en-US" sz="1200" kern="0">
                <a:solidFill>
                  <a:srgbClr val="000000"/>
                </a:solidFill>
                <a:latin typeface="+mj-lt"/>
              </a:rPr>
              <a:t>"Sind </a:t>
            </a:r>
            <a:r>
              <a:rPr lang="en-US" sz="1200" kern="0" err="1">
                <a:solidFill>
                  <a:srgbClr val="000000"/>
                </a:solidFill>
                <a:latin typeface="+mj-lt"/>
              </a:rPr>
              <a:t>bereits</a:t>
            </a:r>
            <a:r>
              <a:rPr lang="en-US" sz="1200" kern="0">
                <a:solidFill>
                  <a:srgbClr val="000000"/>
                </a:solidFill>
                <a:latin typeface="+mj-lt"/>
              </a:rPr>
              <a:t> </a:t>
            </a:r>
            <a:r>
              <a:rPr lang="en-US" sz="1200" kern="0" err="1">
                <a:solidFill>
                  <a:srgbClr val="000000"/>
                </a:solidFill>
                <a:latin typeface="+mj-lt"/>
              </a:rPr>
              <a:t>Offerten</a:t>
            </a:r>
            <a:r>
              <a:rPr lang="en-US" sz="1200" kern="0">
                <a:solidFill>
                  <a:srgbClr val="000000"/>
                </a:solidFill>
                <a:latin typeface="+mj-lt"/>
              </a:rPr>
              <a:t> </a:t>
            </a:r>
            <a:r>
              <a:rPr lang="en-US" sz="1200" kern="0" err="1">
                <a:solidFill>
                  <a:srgbClr val="000000"/>
                </a:solidFill>
                <a:latin typeface="+mj-lt"/>
              </a:rPr>
              <a:t>vorhanden</a:t>
            </a:r>
            <a:r>
              <a:rPr lang="en-US" sz="1200" kern="0">
                <a:solidFill>
                  <a:srgbClr val="000000"/>
                </a:solidFill>
                <a:latin typeface="+mj-lt"/>
              </a:rPr>
              <a:t>?" (</a:t>
            </a:r>
            <a:r>
              <a:rPr lang="en-US" sz="1200" kern="0" err="1">
                <a:solidFill>
                  <a:srgbClr val="000000"/>
                </a:solidFill>
                <a:latin typeface="+mj-lt"/>
              </a:rPr>
              <a:t>nach</a:t>
            </a:r>
            <a:r>
              <a:rPr lang="en-US" sz="1200" kern="0">
                <a:solidFill>
                  <a:srgbClr val="000000"/>
                </a:solidFill>
                <a:latin typeface="+mj-lt"/>
              </a:rPr>
              <a:t> Mini Tender: Ja –-&gt; </a:t>
            </a:r>
            <a:r>
              <a:rPr lang="en-US" sz="1200" kern="0" err="1">
                <a:solidFill>
                  <a:srgbClr val="000000"/>
                </a:solidFill>
                <a:latin typeface="+mj-lt"/>
              </a:rPr>
              <a:t>Offerte</a:t>
            </a:r>
            <a:r>
              <a:rPr lang="en-US" sz="1200" kern="0">
                <a:solidFill>
                  <a:srgbClr val="000000"/>
                </a:solidFill>
                <a:latin typeface="+mj-lt"/>
              </a:rPr>
              <a:t> </a:t>
            </a:r>
            <a:r>
              <a:rPr lang="en-US" sz="1200" kern="0" err="1">
                <a:solidFill>
                  <a:srgbClr val="000000"/>
                </a:solidFill>
                <a:latin typeface="+mj-lt"/>
              </a:rPr>
              <a:t>hochladen</a:t>
            </a:r>
            <a:r>
              <a:rPr lang="en-US" sz="1200" kern="0">
                <a:solidFill>
                  <a:srgbClr val="000000"/>
                </a:solidFill>
                <a:latin typeface="+mj-lt"/>
              </a:rPr>
              <a:t>)</a:t>
            </a:r>
          </a:p>
          <a:p>
            <a:pPr marL="342900" indent="-342900" defTabSz="226800">
              <a:buFontTx/>
              <a:buAutoNum type="arabicPeriod"/>
            </a:pPr>
            <a:r>
              <a:rPr lang="en-US" sz="1200" kern="0" err="1">
                <a:solidFill>
                  <a:srgbClr val="000000"/>
                </a:solidFill>
                <a:latin typeface="+mj-lt"/>
              </a:rPr>
              <a:t>Folgebeschaffung</a:t>
            </a:r>
            <a:r>
              <a:rPr lang="en-US" sz="1200" kern="0">
                <a:solidFill>
                  <a:srgbClr val="000000"/>
                </a:solidFill>
                <a:latin typeface="+mj-lt"/>
              </a:rPr>
              <a:t>? Bei </a:t>
            </a:r>
            <a:r>
              <a:rPr lang="en-US" sz="1200" kern="0" err="1">
                <a:solidFill>
                  <a:srgbClr val="000000"/>
                </a:solidFill>
                <a:latin typeface="+mj-lt"/>
              </a:rPr>
              <a:t>neuem</a:t>
            </a:r>
            <a:r>
              <a:rPr lang="en-US" sz="1200" kern="0">
                <a:solidFill>
                  <a:srgbClr val="000000"/>
                </a:solidFill>
                <a:latin typeface="+mj-lt"/>
              </a:rPr>
              <a:t> </a:t>
            </a:r>
            <a:r>
              <a:rPr lang="en-US" sz="1200" kern="0" err="1">
                <a:solidFill>
                  <a:srgbClr val="000000"/>
                </a:solidFill>
                <a:latin typeface="+mj-lt"/>
              </a:rPr>
              <a:t>Auftrag</a:t>
            </a:r>
            <a:r>
              <a:rPr lang="en-US" sz="1200" kern="0">
                <a:solidFill>
                  <a:srgbClr val="000000"/>
                </a:solidFill>
                <a:latin typeface="+mj-lt"/>
              </a:rPr>
              <a:t> </a:t>
            </a:r>
            <a:r>
              <a:rPr lang="en-US" sz="1200" kern="0" err="1">
                <a:solidFill>
                  <a:srgbClr val="000000"/>
                </a:solidFill>
                <a:latin typeface="+mj-lt"/>
              </a:rPr>
              <a:t>ist</a:t>
            </a:r>
            <a:r>
              <a:rPr lang="en-US" sz="1200" kern="0">
                <a:solidFill>
                  <a:srgbClr val="000000"/>
                </a:solidFill>
                <a:latin typeface="+mj-lt"/>
              </a:rPr>
              <a:t> "</a:t>
            </a:r>
            <a:r>
              <a:rPr lang="en-US" sz="1200" kern="0" err="1">
                <a:solidFill>
                  <a:srgbClr val="000000"/>
                </a:solidFill>
                <a:latin typeface="+mj-lt"/>
              </a:rPr>
              <a:t>Nein</a:t>
            </a:r>
            <a:r>
              <a:rPr lang="en-US" sz="1200" kern="0">
                <a:solidFill>
                  <a:srgbClr val="000000"/>
                </a:solidFill>
                <a:latin typeface="+mj-lt"/>
              </a:rPr>
              <a:t>", </a:t>
            </a:r>
            <a:r>
              <a:rPr lang="en-US" sz="1200" kern="0" err="1">
                <a:solidFill>
                  <a:srgbClr val="000000"/>
                </a:solidFill>
                <a:latin typeface="+mj-lt"/>
              </a:rPr>
              <a:t>bei</a:t>
            </a:r>
            <a:r>
              <a:rPr lang="en-US" sz="1200" kern="0">
                <a:solidFill>
                  <a:srgbClr val="000000"/>
                </a:solidFill>
                <a:latin typeface="+mj-lt"/>
              </a:rPr>
              <a:t> </a:t>
            </a:r>
            <a:r>
              <a:rPr lang="en-US" sz="1200" kern="0" err="1">
                <a:solidFill>
                  <a:srgbClr val="000000"/>
                </a:solidFill>
                <a:latin typeface="+mj-lt"/>
              </a:rPr>
              <a:t>Kostendacherhöhung</a:t>
            </a:r>
            <a:r>
              <a:rPr lang="en-US" sz="1200" kern="0">
                <a:solidFill>
                  <a:srgbClr val="000000"/>
                </a:solidFill>
                <a:latin typeface="+mj-lt"/>
              </a:rPr>
              <a:t> </a:t>
            </a:r>
            <a:r>
              <a:rPr lang="en-US" sz="1200" kern="0" err="1">
                <a:solidFill>
                  <a:srgbClr val="000000"/>
                </a:solidFill>
                <a:latin typeface="+mj-lt"/>
              </a:rPr>
              <a:t>einer</a:t>
            </a:r>
            <a:r>
              <a:rPr lang="en-US" sz="1200" kern="0">
                <a:solidFill>
                  <a:srgbClr val="000000"/>
                </a:solidFill>
                <a:latin typeface="+mj-lt"/>
              </a:rPr>
              <a:t> </a:t>
            </a:r>
            <a:r>
              <a:rPr lang="en-US" sz="1200" kern="0" err="1">
                <a:solidFill>
                  <a:srgbClr val="000000"/>
                </a:solidFill>
                <a:latin typeface="+mj-lt"/>
              </a:rPr>
              <a:t>bestehenden</a:t>
            </a:r>
            <a:r>
              <a:rPr lang="en-US" sz="1200" kern="0">
                <a:solidFill>
                  <a:srgbClr val="000000"/>
                </a:solidFill>
                <a:latin typeface="+mj-lt"/>
              </a:rPr>
              <a:t> </a:t>
            </a:r>
            <a:r>
              <a:rPr lang="en-US" sz="1200" kern="0" err="1">
                <a:solidFill>
                  <a:srgbClr val="000000"/>
                </a:solidFill>
                <a:latin typeface="+mj-lt"/>
              </a:rPr>
              <a:t>Bestellanforderung</a:t>
            </a:r>
            <a:r>
              <a:rPr lang="en-US" sz="1200" kern="0">
                <a:solidFill>
                  <a:srgbClr val="000000"/>
                </a:solidFill>
                <a:latin typeface="+mj-lt"/>
              </a:rPr>
              <a:t> "Ja" (in </a:t>
            </a:r>
            <a:r>
              <a:rPr lang="en-US" sz="1200" kern="0" err="1">
                <a:solidFill>
                  <a:srgbClr val="000000"/>
                </a:solidFill>
                <a:latin typeface="+mj-lt"/>
              </a:rPr>
              <a:t>diesem</a:t>
            </a:r>
            <a:r>
              <a:rPr lang="en-US" sz="1200" kern="0">
                <a:solidFill>
                  <a:srgbClr val="000000"/>
                </a:solidFill>
                <a:latin typeface="+mj-lt"/>
              </a:rPr>
              <a:t> Fall </a:t>
            </a:r>
            <a:r>
              <a:rPr lang="en-US" sz="1200" kern="0" err="1">
                <a:solidFill>
                  <a:srgbClr val="000000"/>
                </a:solidFill>
                <a:latin typeface="+mj-lt"/>
              </a:rPr>
              <a:t>Bestellnummer</a:t>
            </a:r>
            <a:r>
              <a:rPr lang="en-US" sz="1200" kern="0">
                <a:solidFill>
                  <a:srgbClr val="000000"/>
                </a:solidFill>
                <a:latin typeface="+mj-lt"/>
              </a:rPr>
              <a:t> des </a:t>
            </a:r>
            <a:r>
              <a:rPr lang="en-US" sz="1200" kern="0" err="1">
                <a:solidFill>
                  <a:srgbClr val="000000"/>
                </a:solidFill>
                <a:latin typeface="+mj-lt"/>
              </a:rPr>
              <a:t>Initialauftrags</a:t>
            </a:r>
            <a:r>
              <a:rPr lang="en-US" sz="1200" kern="0">
                <a:solidFill>
                  <a:srgbClr val="000000"/>
                </a:solidFill>
                <a:latin typeface="+mj-lt"/>
              </a:rPr>
              <a:t> </a:t>
            </a:r>
            <a:r>
              <a:rPr lang="en-US" sz="1200" kern="0" err="1">
                <a:solidFill>
                  <a:srgbClr val="000000"/>
                </a:solidFill>
                <a:latin typeface="+mj-lt"/>
              </a:rPr>
              <a:t>erfassen</a:t>
            </a:r>
            <a:r>
              <a:rPr lang="en-US" sz="1200" kern="0">
                <a:solidFill>
                  <a:srgbClr val="000000"/>
                </a:solidFill>
                <a:latin typeface="+mj-lt"/>
              </a:rPr>
              <a:t>)</a:t>
            </a:r>
          </a:p>
          <a:p>
            <a:pPr marL="342900" indent="-342900" defTabSz="226800">
              <a:buAutoNum type="arabicPeriod"/>
            </a:pPr>
            <a:r>
              <a:rPr lang="en-US" sz="1200" kern="0" err="1">
                <a:solidFill>
                  <a:srgbClr val="000000"/>
                </a:solidFill>
                <a:latin typeface="+mj-lt"/>
              </a:rPr>
              <a:t>Kontaktperson</a:t>
            </a:r>
            <a:r>
              <a:rPr lang="en-US" sz="1200" kern="0">
                <a:solidFill>
                  <a:srgbClr val="000000"/>
                </a:solidFill>
                <a:latin typeface="+mj-lt"/>
              </a:rPr>
              <a:t> </a:t>
            </a:r>
            <a:r>
              <a:rPr lang="en-US" sz="1200" kern="0" err="1">
                <a:solidFill>
                  <a:srgbClr val="000000"/>
                </a:solidFill>
                <a:latin typeface="+mj-lt"/>
              </a:rPr>
              <a:t>Beschaffung</a:t>
            </a:r>
            <a:r>
              <a:rPr lang="en-US" sz="1200" kern="0">
                <a:solidFill>
                  <a:srgbClr val="000000"/>
                </a:solidFill>
                <a:latin typeface="+mj-lt"/>
              </a:rPr>
              <a:t> und </a:t>
            </a:r>
            <a:r>
              <a:rPr lang="en-US" sz="1200" kern="0" err="1">
                <a:solidFill>
                  <a:srgbClr val="000000"/>
                </a:solidFill>
                <a:latin typeface="+mj-lt"/>
              </a:rPr>
              <a:t>Kontaktperson</a:t>
            </a:r>
            <a:r>
              <a:rPr lang="en-US" sz="1200" kern="0">
                <a:solidFill>
                  <a:srgbClr val="000000"/>
                </a:solidFill>
                <a:latin typeface="+mj-lt"/>
              </a:rPr>
              <a:t> </a:t>
            </a:r>
            <a:r>
              <a:rPr lang="en-US" sz="1200" kern="0" err="1">
                <a:solidFill>
                  <a:srgbClr val="000000"/>
                </a:solidFill>
                <a:latin typeface="+mj-lt"/>
              </a:rPr>
              <a:t>Fachbereich</a:t>
            </a:r>
            <a:r>
              <a:rPr lang="en-US" sz="1200" kern="0">
                <a:solidFill>
                  <a:srgbClr val="000000"/>
                </a:solidFill>
                <a:latin typeface="+mj-lt"/>
              </a:rPr>
              <a:t> </a:t>
            </a:r>
            <a:r>
              <a:rPr lang="en-US" sz="1200" kern="0" err="1">
                <a:solidFill>
                  <a:srgbClr val="000000"/>
                </a:solidFill>
                <a:latin typeface="+mj-lt"/>
              </a:rPr>
              <a:t>erfassen</a:t>
            </a:r>
            <a:endParaRPr lang="en-US" sz="1200" kern="0">
              <a:solidFill>
                <a:srgbClr val="000000"/>
              </a:solidFill>
              <a:latin typeface="+mj-lt"/>
            </a:endParaRPr>
          </a:p>
          <a:p>
            <a:pPr marL="342900" indent="-342900" defTabSz="226800">
              <a:buAutoNum type="arabicPeriod"/>
            </a:pPr>
            <a:r>
              <a:rPr lang="en-US" sz="1200" kern="0">
                <a:solidFill>
                  <a:srgbClr val="000000"/>
                </a:solidFill>
                <a:latin typeface="+mj-lt"/>
              </a:rPr>
              <a:t>Bei </a:t>
            </a:r>
            <a:r>
              <a:rPr lang="en-US" sz="1200" kern="0" err="1">
                <a:solidFill>
                  <a:srgbClr val="000000"/>
                </a:solidFill>
                <a:latin typeface="+mj-lt"/>
              </a:rPr>
              <a:t>Bedarf</a:t>
            </a:r>
            <a:r>
              <a:rPr lang="en-US" sz="1200" kern="0">
                <a:solidFill>
                  <a:srgbClr val="000000"/>
                </a:solidFill>
                <a:latin typeface="+mj-lt"/>
              </a:rPr>
              <a:t> "Interne </a:t>
            </a:r>
            <a:r>
              <a:rPr lang="en-US" sz="1200" kern="0" err="1">
                <a:solidFill>
                  <a:srgbClr val="000000"/>
                </a:solidFill>
                <a:latin typeface="+mj-lt"/>
              </a:rPr>
              <a:t>Anmerkungen</a:t>
            </a:r>
            <a:r>
              <a:rPr lang="en-US" sz="1200" kern="0">
                <a:solidFill>
                  <a:srgbClr val="000000"/>
                </a:solidFill>
                <a:latin typeface="+mj-lt"/>
              </a:rPr>
              <a:t>" </a:t>
            </a:r>
            <a:r>
              <a:rPr lang="en-US" sz="1200" kern="0" err="1">
                <a:solidFill>
                  <a:srgbClr val="000000"/>
                </a:solidFill>
                <a:latin typeface="+mj-lt"/>
              </a:rPr>
              <a:t>z.B.</a:t>
            </a:r>
            <a:r>
              <a:rPr lang="en-US" sz="1200" kern="0">
                <a:solidFill>
                  <a:srgbClr val="000000"/>
                </a:solidFill>
                <a:latin typeface="+mj-lt"/>
              </a:rPr>
              <a:t> </a:t>
            </a:r>
            <a:r>
              <a:rPr lang="en-US" sz="1200" kern="0" err="1">
                <a:solidFill>
                  <a:srgbClr val="000000"/>
                </a:solidFill>
                <a:latin typeface="+mj-lt"/>
              </a:rPr>
              <a:t>aus</a:t>
            </a:r>
            <a:r>
              <a:rPr lang="en-US" sz="1200" kern="0">
                <a:solidFill>
                  <a:srgbClr val="000000"/>
                </a:solidFill>
                <a:latin typeface="+mj-lt"/>
              </a:rPr>
              <a:t> </a:t>
            </a:r>
            <a:r>
              <a:rPr lang="en-US" sz="1200" kern="0" err="1">
                <a:solidFill>
                  <a:srgbClr val="000000"/>
                </a:solidFill>
                <a:latin typeface="+mj-lt"/>
              </a:rPr>
              <a:t>Abstimmung</a:t>
            </a:r>
            <a:r>
              <a:rPr lang="en-US" sz="1200" kern="0">
                <a:solidFill>
                  <a:srgbClr val="000000"/>
                </a:solidFill>
                <a:latin typeface="+mj-lt"/>
              </a:rPr>
              <a:t> </a:t>
            </a:r>
            <a:r>
              <a:rPr lang="en-US" sz="1200" kern="0" err="1">
                <a:solidFill>
                  <a:srgbClr val="000000"/>
                </a:solidFill>
                <a:latin typeface="+mj-lt"/>
              </a:rPr>
              <a:t>mit</a:t>
            </a:r>
            <a:r>
              <a:rPr lang="en-US" sz="1200" kern="0">
                <a:solidFill>
                  <a:srgbClr val="000000"/>
                </a:solidFill>
                <a:latin typeface="+mj-lt"/>
              </a:rPr>
              <a:t> </a:t>
            </a:r>
            <a:r>
              <a:rPr lang="en-US" sz="1200" kern="0" err="1">
                <a:solidFill>
                  <a:srgbClr val="000000"/>
                </a:solidFill>
                <a:latin typeface="+mj-lt"/>
              </a:rPr>
              <a:t>Beschaffung</a:t>
            </a:r>
            <a:endParaRPr lang="en-US" sz="1200" kern="0">
              <a:solidFill>
                <a:srgbClr val="000000"/>
              </a:solidFill>
              <a:latin typeface="+mj-lt"/>
            </a:endParaRPr>
          </a:p>
          <a:p>
            <a:pPr marL="342900" indent="-342900" defTabSz="226800">
              <a:buAutoNum type="arabicPeriod"/>
            </a:pPr>
            <a:r>
              <a:rPr lang="en-US" sz="1200" kern="0">
                <a:solidFill>
                  <a:srgbClr val="000000"/>
                </a:solidFill>
                <a:latin typeface="+mj-lt"/>
              </a:rPr>
              <a:t>Datenschutz: </a:t>
            </a:r>
            <a:r>
              <a:rPr lang="en-US" sz="1200" kern="0" err="1">
                <a:solidFill>
                  <a:srgbClr val="000000"/>
                </a:solidFill>
                <a:latin typeface="+mj-lt"/>
              </a:rPr>
              <a:t>Werden</a:t>
            </a:r>
            <a:r>
              <a:rPr lang="en-US" sz="1200" kern="0">
                <a:solidFill>
                  <a:srgbClr val="000000"/>
                </a:solidFill>
                <a:latin typeface="+mj-lt"/>
              </a:rPr>
              <a:t> </a:t>
            </a:r>
            <a:r>
              <a:rPr lang="en-US" sz="1200" kern="0" err="1">
                <a:solidFill>
                  <a:srgbClr val="000000"/>
                </a:solidFill>
                <a:latin typeface="+mj-lt"/>
              </a:rPr>
              <a:t>Informationen</a:t>
            </a:r>
            <a:r>
              <a:rPr lang="en-US" sz="1200" kern="0">
                <a:solidFill>
                  <a:srgbClr val="000000"/>
                </a:solidFill>
                <a:latin typeface="+mj-lt"/>
              </a:rPr>
              <a:t> an </a:t>
            </a:r>
            <a:r>
              <a:rPr lang="en-US" sz="1200" kern="0" err="1">
                <a:solidFill>
                  <a:srgbClr val="000000"/>
                </a:solidFill>
                <a:latin typeface="+mj-lt"/>
              </a:rPr>
              <a:t>Dritte</a:t>
            </a:r>
            <a:r>
              <a:rPr lang="en-US" sz="1200" kern="0">
                <a:solidFill>
                  <a:srgbClr val="000000"/>
                </a:solidFill>
                <a:latin typeface="+mj-lt"/>
              </a:rPr>
              <a:t> </a:t>
            </a:r>
            <a:r>
              <a:rPr lang="en-US" sz="1200" kern="0" err="1">
                <a:solidFill>
                  <a:srgbClr val="000000"/>
                </a:solidFill>
                <a:latin typeface="+mj-lt"/>
              </a:rPr>
              <a:t>transferiert</a:t>
            </a:r>
            <a:r>
              <a:rPr lang="en-US" sz="1200" kern="0">
                <a:solidFill>
                  <a:srgbClr val="000000"/>
                </a:solidFill>
                <a:latin typeface="+mj-lt"/>
              </a:rPr>
              <a:t> (</a:t>
            </a:r>
            <a:r>
              <a:rPr lang="en-US" sz="1200" kern="0" err="1">
                <a:solidFill>
                  <a:srgbClr val="000000"/>
                </a:solidFill>
                <a:latin typeface="+mj-lt"/>
              </a:rPr>
              <a:t>prinzipiell</a:t>
            </a:r>
            <a:r>
              <a:rPr lang="en-US" sz="1200" kern="0">
                <a:solidFill>
                  <a:srgbClr val="000000"/>
                </a:solidFill>
                <a:latin typeface="+mj-lt"/>
              </a:rPr>
              <a:t> "</a:t>
            </a:r>
            <a:r>
              <a:rPr lang="en-US" sz="1200" kern="0" err="1">
                <a:solidFill>
                  <a:srgbClr val="000000"/>
                </a:solidFill>
                <a:latin typeface="+mj-lt"/>
              </a:rPr>
              <a:t>Nein</a:t>
            </a:r>
            <a:r>
              <a:rPr lang="en-US" sz="1200" kern="0">
                <a:solidFill>
                  <a:srgbClr val="000000"/>
                </a:solidFill>
                <a:latin typeface="+mj-lt"/>
              </a:rPr>
              <a:t>")</a:t>
            </a:r>
          </a:p>
          <a:p>
            <a:pPr marL="342900" indent="-342900" defTabSz="226800">
              <a:buAutoNum type="arabicPeriod"/>
            </a:pPr>
            <a:r>
              <a:rPr lang="en-US" sz="1200" kern="0" err="1">
                <a:solidFill>
                  <a:srgbClr val="000000"/>
                </a:solidFill>
                <a:latin typeface="+mj-lt"/>
              </a:rPr>
              <a:t>Lieferantenwahl</a:t>
            </a:r>
            <a:r>
              <a:rPr lang="en-US" sz="1200" kern="0">
                <a:solidFill>
                  <a:srgbClr val="000000"/>
                </a:solidFill>
                <a:latin typeface="+mj-lt"/>
              </a:rPr>
              <a:t>: Auf "Alle Lieferanten </a:t>
            </a:r>
            <a:r>
              <a:rPr lang="en-US" sz="1200" kern="0" err="1">
                <a:solidFill>
                  <a:srgbClr val="000000"/>
                </a:solidFill>
                <a:latin typeface="+mj-lt"/>
              </a:rPr>
              <a:t>anzeigen</a:t>
            </a:r>
            <a:r>
              <a:rPr lang="en-US" sz="1200" kern="0">
                <a:solidFill>
                  <a:srgbClr val="000000"/>
                </a:solidFill>
                <a:latin typeface="+mj-lt"/>
              </a:rPr>
              <a:t>" </a:t>
            </a:r>
            <a:r>
              <a:rPr lang="en-US" sz="1200" kern="0" err="1">
                <a:solidFill>
                  <a:srgbClr val="000000"/>
                </a:solidFill>
                <a:latin typeface="+mj-lt"/>
              </a:rPr>
              <a:t>klicken</a:t>
            </a:r>
            <a:r>
              <a:rPr lang="en-US" sz="1200" kern="0">
                <a:solidFill>
                  <a:srgbClr val="000000"/>
                </a:solidFill>
                <a:latin typeface="+mj-lt"/>
              </a:rPr>
              <a:t> und Name </a:t>
            </a:r>
            <a:r>
              <a:rPr lang="en-US" sz="1200" kern="0" err="1">
                <a:solidFill>
                  <a:srgbClr val="000000"/>
                </a:solidFill>
                <a:latin typeface="+mj-lt"/>
              </a:rPr>
              <a:t>Lieferant</a:t>
            </a:r>
            <a:r>
              <a:rPr lang="en-US" sz="1200" kern="0">
                <a:solidFill>
                  <a:srgbClr val="000000"/>
                </a:solidFill>
                <a:latin typeface="+mj-lt"/>
              </a:rPr>
              <a:t> in </a:t>
            </a:r>
            <a:r>
              <a:rPr lang="en-US" sz="1200" kern="0" err="1">
                <a:solidFill>
                  <a:srgbClr val="000000"/>
                </a:solidFill>
                <a:latin typeface="+mj-lt"/>
              </a:rPr>
              <a:t>Suchfeld</a:t>
            </a:r>
            <a:r>
              <a:rPr lang="en-US" sz="1200" kern="0">
                <a:solidFill>
                  <a:srgbClr val="000000"/>
                </a:solidFill>
                <a:latin typeface="+mj-lt"/>
              </a:rPr>
              <a:t> </a:t>
            </a:r>
            <a:r>
              <a:rPr lang="en-US" sz="1200" kern="0" err="1">
                <a:solidFill>
                  <a:srgbClr val="000000"/>
                </a:solidFill>
                <a:latin typeface="+mj-lt"/>
              </a:rPr>
              <a:t>eingeben</a:t>
            </a:r>
            <a:r>
              <a:rPr lang="en-US" sz="1200" kern="0">
                <a:solidFill>
                  <a:srgbClr val="000000"/>
                </a:solidFill>
                <a:latin typeface="+mj-lt"/>
              </a:rPr>
              <a:t>, falls </a:t>
            </a:r>
            <a:r>
              <a:rPr lang="en-US" sz="1200" kern="0" err="1">
                <a:solidFill>
                  <a:srgbClr val="000000"/>
                </a:solidFill>
                <a:latin typeface="+mj-lt"/>
              </a:rPr>
              <a:t>Lieferant</a:t>
            </a:r>
            <a:r>
              <a:rPr lang="en-US" sz="1200" kern="0">
                <a:solidFill>
                  <a:srgbClr val="000000"/>
                </a:solidFill>
                <a:latin typeface="+mj-lt"/>
              </a:rPr>
              <a:t> </a:t>
            </a:r>
            <a:r>
              <a:rPr lang="en-US" sz="1200" kern="0" err="1">
                <a:solidFill>
                  <a:srgbClr val="000000"/>
                </a:solidFill>
                <a:latin typeface="+mj-lt"/>
              </a:rPr>
              <a:t>nicht</a:t>
            </a:r>
            <a:r>
              <a:rPr lang="en-US" sz="1200" kern="0">
                <a:solidFill>
                  <a:srgbClr val="000000"/>
                </a:solidFill>
                <a:latin typeface="+mj-lt"/>
              </a:rPr>
              <a:t> </a:t>
            </a:r>
            <a:r>
              <a:rPr lang="en-US" sz="1200" kern="0" err="1">
                <a:solidFill>
                  <a:srgbClr val="000000"/>
                </a:solidFill>
                <a:latin typeface="+mj-lt"/>
              </a:rPr>
              <a:t>vorhanden</a:t>
            </a:r>
            <a:r>
              <a:rPr lang="en-US" sz="1200" kern="0">
                <a:solidFill>
                  <a:srgbClr val="000000"/>
                </a:solidFill>
                <a:latin typeface="+mj-lt"/>
              </a:rPr>
              <a:t>, </a:t>
            </a:r>
            <a:r>
              <a:rPr lang="en-US" sz="1200" kern="0" err="1">
                <a:solidFill>
                  <a:srgbClr val="000000"/>
                </a:solidFill>
                <a:latin typeface="+mj-lt"/>
              </a:rPr>
              <a:t>manuell</a:t>
            </a:r>
            <a:r>
              <a:rPr lang="en-US" sz="1200" kern="0">
                <a:solidFill>
                  <a:srgbClr val="000000"/>
                </a:solidFill>
                <a:latin typeface="+mj-lt"/>
              </a:rPr>
              <a:t> im Feld "</a:t>
            </a:r>
            <a:r>
              <a:rPr lang="en-US" sz="1200" kern="0" err="1">
                <a:solidFill>
                  <a:srgbClr val="000000"/>
                </a:solidFill>
                <a:latin typeface="+mj-lt"/>
              </a:rPr>
              <a:t>Lieferant</a:t>
            </a:r>
            <a:r>
              <a:rPr lang="en-US" sz="1200" kern="0">
                <a:solidFill>
                  <a:srgbClr val="000000"/>
                </a:solidFill>
                <a:latin typeface="+mj-lt"/>
              </a:rPr>
              <a:t> </a:t>
            </a:r>
            <a:r>
              <a:rPr lang="en-US" sz="1200" kern="0" err="1">
                <a:solidFill>
                  <a:srgbClr val="000000"/>
                </a:solidFill>
                <a:latin typeface="+mj-lt"/>
              </a:rPr>
              <a:t>hier</a:t>
            </a:r>
            <a:r>
              <a:rPr lang="en-US" sz="1200" kern="0">
                <a:solidFill>
                  <a:srgbClr val="000000"/>
                </a:solidFill>
                <a:latin typeface="+mj-lt"/>
              </a:rPr>
              <a:t> </a:t>
            </a:r>
            <a:r>
              <a:rPr lang="en-US" sz="1200" kern="0" err="1">
                <a:solidFill>
                  <a:srgbClr val="000000"/>
                </a:solidFill>
                <a:latin typeface="+mj-lt"/>
              </a:rPr>
              <a:t>eintrage</a:t>
            </a:r>
            <a:r>
              <a:rPr lang="en-US" sz="1200" kern="0">
                <a:solidFill>
                  <a:srgbClr val="000000"/>
                </a:solidFill>
                <a:latin typeface="+mj-lt"/>
              </a:rPr>
              <a:t>, falls </a:t>
            </a:r>
            <a:r>
              <a:rPr lang="en-US" sz="1200" kern="0" err="1">
                <a:solidFill>
                  <a:srgbClr val="000000"/>
                </a:solidFill>
                <a:latin typeface="+mj-lt"/>
              </a:rPr>
              <a:t>nicht</a:t>
            </a:r>
            <a:r>
              <a:rPr lang="en-US" sz="1200" kern="0">
                <a:solidFill>
                  <a:srgbClr val="000000"/>
                </a:solidFill>
                <a:latin typeface="+mj-lt"/>
              </a:rPr>
              <a:t> </a:t>
            </a:r>
            <a:r>
              <a:rPr lang="en-US" sz="1200" kern="0" err="1">
                <a:solidFill>
                  <a:srgbClr val="000000"/>
                </a:solidFill>
                <a:latin typeface="+mj-lt"/>
              </a:rPr>
              <a:t>gefunden</a:t>
            </a:r>
            <a:r>
              <a:rPr lang="en-US" sz="1200" kern="0">
                <a:solidFill>
                  <a:srgbClr val="000000"/>
                </a:solidFill>
                <a:latin typeface="+mj-lt"/>
              </a:rPr>
              <a:t>" </a:t>
            </a:r>
            <a:r>
              <a:rPr lang="en-US" sz="1200" kern="0" err="1">
                <a:solidFill>
                  <a:srgbClr val="000000"/>
                </a:solidFill>
                <a:latin typeface="+mj-lt"/>
              </a:rPr>
              <a:t>erfassen</a:t>
            </a:r>
            <a:endParaRPr lang="en-US" sz="1200" kern="0">
              <a:solidFill>
                <a:srgbClr val="000000"/>
              </a:solidFill>
              <a:latin typeface="+mj-lt"/>
            </a:endParaRPr>
          </a:p>
          <a:p>
            <a:pPr marL="342900" indent="-342900" defTabSz="226800">
              <a:buAutoNum type="arabicPeriod"/>
            </a:pPr>
            <a:r>
              <a:rPr lang="en-US" sz="1200" kern="0" err="1">
                <a:solidFill>
                  <a:srgbClr val="000000"/>
                </a:solidFill>
                <a:latin typeface="+mj-lt"/>
              </a:rPr>
              <a:t>Wenn</a:t>
            </a:r>
            <a:r>
              <a:rPr lang="en-US" sz="1200" kern="0">
                <a:solidFill>
                  <a:srgbClr val="000000"/>
                </a:solidFill>
                <a:latin typeface="+mj-lt"/>
              </a:rPr>
              <a:t> </a:t>
            </a:r>
            <a:r>
              <a:rPr lang="en-US" sz="1200" kern="0" err="1">
                <a:solidFill>
                  <a:srgbClr val="000000"/>
                </a:solidFill>
                <a:latin typeface="+mj-lt"/>
              </a:rPr>
              <a:t>alles</a:t>
            </a:r>
            <a:r>
              <a:rPr lang="en-US" sz="1200" kern="0">
                <a:solidFill>
                  <a:srgbClr val="000000"/>
                </a:solidFill>
                <a:latin typeface="+mj-lt"/>
              </a:rPr>
              <a:t> </a:t>
            </a:r>
            <a:r>
              <a:rPr lang="en-US" sz="1200" kern="0" err="1">
                <a:solidFill>
                  <a:srgbClr val="000000"/>
                </a:solidFill>
                <a:latin typeface="+mj-lt"/>
              </a:rPr>
              <a:t>ausgefüllt</a:t>
            </a:r>
            <a:r>
              <a:rPr lang="en-US" sz="1200" kern="0">
                <a:solidFill>
                  <a:srgbClr val="000000"/>
                </a:solidFill>
                <a:latin typeface="+mj-lt"/>
              </a:rPr>
              <a:t>: </a:t>
            </a:r>
            <a:r>
              <a:rPr lang="en-US" sz="1200" kern="0" err="1">
                <a:solidFill>
                  <a:srgbClr val="000000"/>
                </a:solidFill>
                <a:latin typeface="+mj-lt"/>
              </a:rPr>
              <a:t>oben</a:t>
            </a:r>
            <a:r>
              <a:rPr lang="en-US" sz="1200" kern="0">
                <a:solidFill>
                  <a:srgbClr val="000000"/>
                </a:solidFill>
                <a:latin typeface="+mj-lt"/>
              </a:rPr>
              <a:t> </a:t>
            </a:r>
            <a:r>
              <a:rPr lang="en-US" sz="1200" kern="0" err="1">
                <a:solidFill>
                  <a:srgbClr val="000000"/>
                </a:solidFill>
                <a:latin typeface="+mj-lt"/>
              </a:rPr>
              <a:t>blauen</a:t>
            </a:r>
            <a:r>
              <a:rPr lang="en-US" sz="1200" kern="0">
                <a:solidFill>
                  <a:srgbClr val="000000"/>
                </a:solidFill>
                <a:latin typeface="+mj-lt"/>
              </a:rPr>
              <a:t> Button "In </a:t>
            </a:r>
            <a:r>
              <a:rPr lang="en-US" sz="1200" kern="0" err="1">
                <a:solidFill>
                  <a:srgbClr val="000000"/>
                </a:solidFill>
                <a:latin typeface="+mj-lt"/>
              </a:rPr>
              <a:t>Einkaufswagen</a:t>
            </a:r>
            <a:r>
              <a:rPr lang="en-US" sz="1200" kern="0">
                <a:solidFill>
                  <a:srgbClr val="000000"/>
                </a:solidFill>
                <a:latin typeface="+mj-lt"/>
              </a:rPr>
              <a:t>" </a:t>
            </a:r>
            <a:r>
              <a:rPr lang="en-US" sz="1200" kern="0" err="1">
                <a:solidFill>
                  <a:srgbClr val="000000"/>
                </a:solidFill>
                <a:latin typeface="+mj-lt"/>
              </a:rPr>
              <a:t>anklicken</a:t>
            </a:r>
            <a:endParaRPr lang="en-US" sz="1200" kern="0">
              <a:solidFill>
                <a:srgbClr val="000000"/>
              </a:solidFill>
              <a:latin typeface="+mj-lt"/>
            </a:endParaRPr>
          </a:p>
          <a:p>
            <a:pPr indent="-226695" defTabSz="226800">
              <a:lnSpc>
                <a:spcPct val="95000"/>
              </a:lnSpc>
              <a:spcBef>
                <a:spcPct val="0"/>
              </a:spcBef>
            </a:pPr>
            <a:endParaRPr lang="en-US" sz="1200" kern="0">
              <a:solidFill>
                <a:srgbClr val="000000"/>
              </a:solidFill>
              <a:latin typeface="+mj-lt"/>
            </a:endParaRPr>
          </a:p>
        </p:txBody>
      </p:sp>
      <p:pic>
        <p:nvPicPr>
          <p:cNvPr id="8" name="Grafik 8" descr="Ein Bild, das Text enthält.&#10;&#10;Beschreibung automatisch generiert.">
            <a:extLst>
              <a:ext uri="{FF2B5EF4-FFF2-40B4-BE49-F238E27FC236}">
                <a16:creationId xmlns:a16="http://schemas.microsoft.com/office/drawing/2014/main" id="{7A101859-B4AC-F96C-8C62-3F3F45285C85}"/>
              </a:ext>
            </a:extLst>
          </p:cNvPr>
          <p:cNvPicPr>
            <a:picLocks noChangeAspect="1"/>
          </p:cNvPicPr>
          <p:nvPr/>
        </p:nvPicPr>
        <p:blipFill rotWithShape="1">
          <a:blip r:embed="rId5"/>
          <a:srcRect l="961" t="402" r="-962" b="18875"/>
          <a:stretch/>
        </p:blipFill>
        <p:spPr>
          <a:xfrm>
            <a:off x="463752" y="1658186"/>
            <a:ext cx="1880834" cy="4795150"/>
          </a:xfrm>
          <a:prstGeom prst="rect">
            <a:avLst/>
          </a:prstGeom>
        </p:spPr>
      </p:pic>
    </p:spTree>
    <p:extLst>
      <p:ext uri="{BB962C8B-B14F-4D97-AF65-F5344CB8AC3E}">
        <p14:creationId xmlns:p14="http://schemas.microsoft.com/office/powerpoint/2010/main" val="293826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69F4ADE3-0DFF-E4EA-C1AA-5A61A3370BE8}"/>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16</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err="1"/>
              <a:t>Ariba</a:t>
            </a:r>
            <a:r>
              <a:rPr lang="de-CH"/>
              <a:t> für Bestellanfragen sämtlicher Lieferanten</a:t>
            </a:r>
            <a:br>
              <a:rPr lang="de-CH"/>
            </a:br>
            <a:r>
              <a:rPr lang="de-CH" b="0"/>
              <a:t>Anleitung: Bestellung abschliessen</a:t>
            </a:r>
            <a:endParaRPr lang="de-CH"/>
          </a:p>
        </p:txBody>
      </p:sp>
      <p:sp>
        <p:nvSpPr>
          <p:cNvPr id="7" name="TextBox 6">
            <a:extLst>
              <a:ext uri="{FF2B5EF4-FFF2-40B4-BE49-F238E27FC236}">
                <a16:creationId xmlns:a16="http://schemas.microsoft.com/office/drawing/2014/main" id="{55F2DDE6-9EEA-1D42-8C04-587FA4A1576F}"/>
              </a:ext>
            </a:extLst>
          </p:cNvPr>
          <p:cNvSpPr txBox="1"/>
          <p:nvPr/>
        </p:nvSpPr>
        <p:spPr bwMode="auto">
          <a:xfrm>
            <a:off x="2848741" y="1910045"/>
            <a:ext cx="8918295" cy="3149049"/>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226800"/>
            <a:r>
              <a:rPr lang="en-US" sz="1200" kern="0" err="1">
                <a:latin typeface="+mj-lt"/>
                <a:ea typeface="+mn-lt"/>
                <a:cs typeface="+mn-lt"/>
              </a:rPr>
              <a:t>Bestellanfragen</a:t>
            </a:r>
            <a:r>
              <a:rPr lang="en-US" sz="1200" kern="0">
                <a:latin typeface="+mj-lt"/>
                <a:ea typeface="+mn-lt"/>
                <a:cs typeface="+mn-lt"/>
              </a:rPr>
              <a:t> </a:t>
            </a:r>
            <a:r>
              <a:rPr lang="en-US" sz="1200" kern="0" err="1">
                <a:latin typeface="+mj-lt"/>
                <a:ea typeface="+mn-lt"/>
                <a:cs typeface="+mn-lt"/>
              </a:rPr>
              <a:t>können</a:t>
            </a:r>
            <a:r>
              <a:rPr lang="en-US" sz="1200" kern="0">
                <a:latin typeface="+mj-lt"/>
                <a:ea typeface="+mn-lt"/>
                <a:cs typeface="+mn-lt"/>
              </a:rPr>
              <a:t> </a:t>
            </a:r>
            <a:r>
              <a:rPr lang="en-US" sz="1200" kern="0" err="1">
                <a:latin typeface="+mj-lt"/>
                <a:ea typeface="+mn-lt"/>
                <a:cs typeface="+mn-lt"/>
              </a:rPr>
              <a:t>im</a:t>
            </a:r>
            <a:r>
              <a:rPr lang="en-US" sz="1200" kern="0">
                <a:latin typeface="+mj-lt"/>
                <a:ea typeface="+mn-lt"/>
                <a:cs typeface="+mn-lt"/>
              </a:rPr>
              <a:t> Ariba </a:t>
            </a:r>
            <a:r>
              <a:rPr lang="en-US" sz="1200" kern="0" err="1">
                <a:latin typeface="+mj-lt"/>
                <a:ea typeface="+mn-lt"/>
                <a:cs typeface="+mn-lt"/>
              </a:rPr>
              <a:t>über</a:t>
            </a:r>
            <a:r>
              <a:rPr lang="en-US" sz="1200" kern="0">
                <a:latin typeface="+mj-lt"/>
                <a:ea typeface="+mn-lt"/>
                <a:cs typeface="+mn-lt"/>
              </a:rPr>
              <a:t> das </a:t>
            </a:r>
            <a:r>
              <a:rPr lang="en-US" sz="1200" kern="0" err="1">
                <a:latin typeface="+mj-lt"/>
                <a:ea typeface="+mn-lt"/>
                <a:cs typeface="+mn-lt"/>
              </a:rPr>
              <a:t>Beschaffungsportal</a:t>
            </a:r>
            <a:r>
              <a:rPr lang="en-US" sz="1200" kern="0">
                <a:latin typeface="+mj-lt"/>
                <a:ea typeface="+mn-lt"/>
                <a:cs typeface="+mn-lt"/>
              </a:rPr>
              <a:t> </a:t>
            </a:r>
            <a:r>
              <a:rPr lang="en-US" sz="1200" kern="0" err="1">
                <a:latin typeface="+mj-lt"/>
                <a:ea typeface="+mn-lt"/>
                <a:cs typeface="+mn-lt"/>
              </a:rPr>
              <a:t>abgewickelt</a:t>
            </a:r>
            <a:r>
              <a:rPr lang="en-US" sz="1200" kern="0">
                <a:latin typeface="+mj-lt"/>
                <a:ea typeface="+mn-lt"/>
                <a:cs typeface="+mn-lt"/>
              </a:rPr>
              <a:t> </a:t>
            </a:r>
            <a:r>
              <a:rPr lang="en-US" sz="1200" kern="0" err="1">
                <a:latin typeface="+mj-lt"/>
                <a:ea typeface="+mn-lt"/>
                <a:cs typeface="+mn-lt"/>
              </a:rPr>
              <a:t>werden</a:t>
            </a:r>
            <a:r>
              <a:rPr lang="en-US" sz="1200" kern="0">
                <a:latin typeface="+mj-lt"/>
                <a:ea typeface="+mn-lt"/>
                <a:cs typeface="+mn-lt"/>
              </a:rPr>
              <a:t>: </a:t>
            </a:r>
            <a:r>
              <a:rPr lang="en-US" sz="1200" kern="0">
                <a:latin typeface="+mj-lt"/>
                <a:ea typeface="+mn-lt"/>
                <a:cs typeface="+mn-lt"/>
                <a:hlinkClick r:id="rId2"/>
              </a:rPr>
              <a:t>Beschaffungsportal – Homepage (sharepoint.com)</a:t>
            </a:r>
            <a:endParaRPr lang="de-DE" sz="1200">
              <a:latin typeface="+mj-lt"/>
            </a:endParaRPr>
          </a:p>
          <a:p>
            <a:pPr defTabSz="226800"/>
            <a:endParaRPr lang="en-US" sz="1200">
              <a:latin typeface="+mj-lt"/>
            </a:endParaRPr>
          </a:p>
          <a:p>
            <a:pPr marL="342900" indent="-342900" defTabSz="226800">
              <a:buAutoNum type="arabicPeriod"/>
            </a:pPr>
            <a:r>
              <a:rPr lang="en-US" sz="1200" kern="0">
                <a:solidFill>
                  <a:srgbClr val="000000"/>
                </a:solidFill>
                <a:latin typeface="+mj-lt"/>
              </a:rPr>
              <a:t>Oben auf das "</a:t>
            </a:r>
            <a:r>
              <a:rPr lang="en-US" sz="1200" kern="0" err="1">
                <a:solidFill>
                  <a:srgbClr val="000000"/>
                </a:solidFill>
                <a:latin typeface="+mj-lt"/>
              </a:rPr>
              <a:t>Einkaufwagen</a:t>
            </a:r>
            <a:r>
              <a:rPr lang="en-US" sz="1200" kern="0">
                <a:solidFill>
                  <a:srgbClr val="000000"/>
                </a:solidFill>
                <a:latin typeface="+mj-lt"/>
              </a:rPr>
              <a:t>"-Symbol </a:t>
            </a:r>
            <a:r>
              <a:rPr lang="en-US" sz="1200" kern="0" err="1">
                <a:solidFill>
                  <a:srgbClr val="000000"/>
                </a:solidFill>
                <a:latin typeface="+mj-lt"/>
              </a:rPr>
              <a:t>klicken</a:t>
            </a:r>
            <a:r>
              <a:rPr lang="en-US" sz="1200" kern="0">
                <a:solidFill>
                  <a:srgbClr val="000000"/>
                </a:solidFill>
                <a:latin typeface="+mj-lt"/>
              </a:rPr>
              <a:t> und </a:t>
            </a:r>
            <a:r>
              <a:rPr lang="en-US" sz="1200" kern="0" err="1">
                <a:solidFill>
                  <a:srgbClr val="000000"/>
                </a:solidFill>
                <a:latin typeface="+mj-lt"/>
              </a:rPr>
              <a:t>Bestellung</a:t>
            </a:r>
            <a:r>
              <a:rPr lang="en-US" sz="1200" kern="0">
                <a:solidFill>
                  <a:srgbClr val="000000"/>
                </a:solidFill>
                <a:latin typeface="+mj-lt"/>
              </a:rPr>
              <a:t> </a:t>
            </a:r>
            <a:r>
              <a:rPr lang="en-US" sz="1200" kern="0" err="1">
                <a:solidFill>
                  <a:srgbClr val="000000"/>
                </a:solidFill>
                <a:latin typeface="+mj-lt"/>
              </a:rPr>
              <a:t>abschliessen</a:t>
            </a:r>
            <a:r>
              <a:rPr lang="en-US" sz="1200" kern="0">
                <a:solidFill>
                  <a:srgbClr val="000000"/>
                </a:solidFill>
                <a:latin typeface="+mj-lt"/>
              </a:rPr>
              <a:t> </a:t>
            </a:r>
            <a:r>
              <a:rPr lang="en-US" sz="1200" kern="0" err="1">
                <a:solidFill>
                  <a:srgbClr val="000000"/>
                </a:solidFill>
                <a:latin typeface="+mj-lt"/>
              </a:rPr>
              <a:t>anklicken</a:t>
            </a:r>
            <a:endParaRPr lang="en-US" sz="1200" kern="0">
              <a:solidFill>
                <a:srgbClr val="000000"/>
              </a:solidFill>
              <a:latin typeface="+mj-lt"/>
            </a:endParaRPr>
          </a:p>
          <a:p>
            <a:pPr marL="342900" indent="-342900" defTabSz="226800">
              <a:buAutoNum type="arabicPeriod"/>
            </a:pPr>
            <a:r>
              <a:rPr lang="en-US" sz="1200" kern="0">
                <a:solidFill>
                  <a:srgbClr val="000000"/>
                </a:solidFill>
                <a:latin typeface="+mj-lt"/>
              </a:rPr>
              <a:t>Links auf Pfeil </a:t>
            </a:r>
            <a:r>
              <a:rPr lang="en-US" sz="1200" kern="0" err="1">
                <a:solidFill>
                  <a:srgbClr val="000000"/>
                </a:solidFill>
                <a:latin typeface="+mj-lt"/>
              </a:rPr>
              <a:t>klicken</a:t>
            </a:r>
            <a:r>
              <a:rPr lang="en-US" sz="1200" kern="0">
                <a:solidFill>
                  <a:srgbClr val="000000"/>
                </a:solidFill>
                <a:latin typeface="+mj-lt"/>
              </a:rPr>
              <a:t>, </a:t>
            </a:r>
            <a:r>
              <a:rPr lang="en-US" sz="1200" kern="0" err="1">
                <a:solidFill>
                  <a:srgbClr val="000000"/>
                </a:solidFill>
                <a:latin typeface="+mj-lt"/>
              </a:rPr>
              <a:t>damit</a:t>
            </a:r>
            <a:r>
              <a:rPr lang="en-US" sz="1200" kern="0">
                <a:solidFill>
                  <a:srgbClr val="000000"/>
                </a:solidFill>
                <a:latin typeface="+mj-lt"/>
              </a:rPr>
              <a:t> </a:t>
            </a:r>
            <a:r>
              <a:rPr lang="en-US" sz="1200" kern="0" err="1">
                <a:solidFill>
                  <a:srgbClr val="000000"/>
                </a:solidFill>
                <a:latin typeface="+mj-lt"/>
              </a:rPr>
              <a:t>sich</a:t>
            </a:r>
            <a:r>
              <a:rPr lang="en-US" sz="1200" kern="0">
                <a:solidFill>
                  <a:srgbClr val="000000"/>
                </a:solidFill>
                <a:latin typeface="+mj-lt"/>
              </a:rPr>
              <a:t> </a:t>
            </a:r>
            <a:r>
              <a:rPr lang="en-US" sz="1200" kern="0" err="1">
                <a:solidFill>
                  <a:srgbClr val="000000"/>
                </a:solidFill>
                <a:latin typeface="+mj-lt"/>
              </a:rPr>
              <a:t>unten</a:t>
            </a:r>
            <a:r>
              <a:rPr lang="en-US" sz="1200" kern="0">
                <a:solidFill>
                  <a:srgbClr val="000000"/>
                </a:solidFill>
                <a:latin typeface="+mj-lt"/>
              </a:rPr>
              <a:t> </a:t>
            </a:r>
            <a:r>
              <a:rPr lang="en-US" sz="1200" kern="0" err="1">
                <a:solidFill>
                  <a:srgbClr val="000000"/>
                </a:solidFill>
                <a:latin typeface="+mj-lt"/>
              </a:rPr>
              <a:t>weiter</a:t>
            </a:r>
            <a:r>
              <a:rPr lang="en-US" sz="1200" kern="0">
                <a:solidFill>
                  <a:srgbClr val="000000"/>
                </a:solidFill>
                <a:latin typeface="+mj-lt"/>
              </a:rPr>
              <a:t> Felder </a:t>
            </a:r>
            <a:r>
              <a:rPr lang="en-US" sz="1200" kern="0" err="1">
                <a:solidFill>
                  <a:srgbClr val="000000"/>
                </a:solidFill>
                <a:latin typeface="+mj-lt"/>
              </a:rPr>
              <a:t>aufmachen</a:t>
            </a:r>
            <a:endParaRPr lang="en-US" sz="1200" kern="0">
              <a:solidFill>
                <a:srgbClr val="000000"/>
              </a:solidFill>
              <a:latin typeface="+mj-lt"/>
            </a:endParaRPr>
          </a:p>
          <a:p>
            <a:pPr marL="342900" indent="-342900" defTabSz="226800">
              <a:buAutoNum type="arabicPeriod"/>
            </a:pPr>
            <a:r>
              <a:rPr lang="en-US" sz="1200" kern="0" err="1">
                <a:solidFill>
                  <a:srgbClr val="000000"/>
                </a:solidFill>
                <a:latin typeface="+mj-lt"/>
              </a:rPr>
              <a:t>Kontierung</a:t>
            </a:r>
            <a:r>
              <a:rPr lang="en-US" sz="1200" kern="0">
                <a:solidFill>
                  <a:srgbClr val="000000"/>
                </a:solidFill>
                <a:latin typeface="+mj-lt"/>
              </a:rPr>
              <a:t> </a:t>
            </a:r>
            <a:r>
              <a:rPr lang="en-US" sz="1200" kern="0" err="1">
                <a:solidFill>
                  <a:srgbClr val="000000"/>
                </a:solidFill>
                <a:latin typeface="+mj-lt"/>
              </a:rPr>
              <a:t>anklicken</a:t>
            </a:r>
            <a:r>
              <a:rPr lang="en-US" sz="1200" kern="0">
                <a:solidFill>
                  <a:srgbClr val="000000"/>
                </a:solidFill>
                <a:latin typeface="+mj-lt"/>
              </a:rPr>
              <a:t> und </a:t>
            </a:r>
            <a:r>
              <a:rPr lang="en-US" sz="1200" kern="0" err="1">
                <a:solidFill>
                  <a:srgbClr val="000000"/>
                </a:solidFill>
                <a:latin typeface="+mj-lt"/>
              </a:rPr>
              <a:t>dort</a:t>
            </a:r>
            <a:r>
              <a:rPr lang="en-US" sz="1200" kern="0">
                <a:solidFill>
                  <a:srgbClr val="000000"/>
                </a:solidFill>
                <a:latin typeface="+mj-lt"/>
              </a:rPr>
              <a:t> das Feld " </a:t>
            </a:r>
            <a:r>
              <a:rPr lang="en-US" sz="1200" kern="0" err="1">
                <a:solidFill>
                  <a:srgbClr val="000000"/>
                </a:solidFill>
                <a:latin typeface="+mj-lt"/>
              </a:rPr>
              <a:t>Kontozuordnung</a:t>
            </a:r>
            <a:r>
              <a:rPr lang="en-US" sz="1200" kern="0">
                <a:solidFill>
                  <a:srgbClr val="000000"/>
                </a:solidFill>
                <a:latin typeface="+mj-lt"/>
              </a:rPr>
              <a:t>" auf P (Projekt) </a:t>
            </a:r>
            <a:r>
              <a:rPr lang="en-US" sz="1200" kern="0" err="1">
                <a:solidFill>
                  <a:srgbClr val="000000"/>
                </a:solidFill>
                <a:latin typeface="+mj-lt"/>
              </a:rPr>
              <a:t>umstellen</a:t>
            </a:r>
            <a:endParaRPr lang="en-US" sz="1200" kern="0">
              <a:solidFill>
                <a:srgbClr val="000000"/>
              </a:solidFill>
              <a:latin typeface="+mj-lt"/>
            </a:endParaRPr>
          </a:p>
          <a:p>
            <a:pPr marL="342900" indent="-342900" defTabSz="226800">
              <a:buAutoNum type="arabicPeriod"/>
            </a:pPr>
            <a:r>
              <a:rPr lang="en-US" sz="1200" kern="0" err="1">
                <a:solidFill>
                  <a:srgbClr val="000000"/>
                </a:solidFill>
                <a:latin typeface="+mj-lt"/>
              </a:rPr>
              <a:t>Sachkonto</a:t>
            </a:r>
            <a:r>
              <a:rPr lang="en-US" sz="1200" kern="0">
                <a:solidFill>
                  <a:srgbClr val="000000"/>
                </a:solidFill>
                <a:latin typeface="+mj-lt"/>
              </a:rPr>
              <a:t> </a:t>
            </a:r>
            <a:r>
              <a:rPr lang="en-US" sz="1200" kern="0" err="1">
                <a:solidFill>
                  <a:srgbClr val="000000"/>
                </a:solidFill>
                <a:latin typeface="+mj-lt"/>
              </a:rPr>
              <a:t>anwählen</a:t>
            </a:r>
            <a:r>
              <a:rPr lang="en-US" sz="1200" kern="0">
                <a:solidFill>
                  <a:srgbClr val="000000"/>
                </a:solidFill>
                <a:latin typeface="+mj-lt"/>
              </a:rPr>
              <a:t>, "Alle </a:t>
            </a:r>
            <a:r>
              <a:rPr lang="en-US" sz="1200" kern="0" err="1">
                <a:solidFill>
                  <a:srgbClr val="000000"/>
                </a:solidFill>
                <a:latin typeface="+mj-lt"/>
              </a:rPr>
              <a:t>durchsuchen</a:t>
            </a:r>
            <a:r>
              <a:rPr lang="en-US" sz="1200" kern="0">
                <a:solidFill>
                  <a:srgbClr val="000000"/>
                </a:solidFill>
                <a:latin typeface="+mj-lt"/>
              </a:rPr>
              <a:t>" und in </a:t>
            </a:r>
            <a:r>
              <a:rPr lang="en-US" sz="1200" kern="0" err="1">
                <a:solidFill>
                  <a:srgbClr val="000000"/>
                </a:solidFill>
                <a:latin typeface="+mj-lt"/>
              </a:rPr>
              <a:t>Suchfeld</a:t>
            </a:r>
            <a:r>
              <a:rPr lang="en-US" sz="1200" kern="0">
                <a:solidFill>
                  <a:srgbClr val="000000"/>
                </a:solidFill>
                <a:latin typeface="+mj-lt"/>
              </a:rPr>
              <a:t> "Marketing und Kommunikation" </a:t>
            </a:r>
            <a:r>
              <a:rPr lang="en-US" sz="1200" kern="0" err="1">
                <a:solidFill>
                  <a:srgbClr val="000000"/>
                </a:solidFill>
                <a:latin typeface="+mj-lt"/>
              </a:rPr>
              <a:t>eingeben</a:t>
            </a:r>
            <a:r>
              <a:rPr lang="en-US" sz="1200" kern="0">
                <a:solidFill>
                  <a:srgbClr val="000000"/>
                </a:solidFill>
                <a:latin typeface="+mj-lt"/>
              </a:rPr>
              <a:t> und </a:t>
            </a:r>
            <a:r>
              <a:rPr lang="en-US" sz="1200" kern="0" err="1">
                <a:solidFill>
                  <a:srgbClr val="000000"/>
                </a:solidFill>
                <a:latin typeface="+mj-lt"/>
              </a:rPr>
              <a:t>auswählen</a:t>
            </a:r>
            <a:r>
              <a:rPr lang="en-US" sz="1200" kern="0">
                <a:solidFill>
                  <a:srgbClr val="000000"/>
                </a:solidFill>
                <a:latin typeface="+mj-lt"/>
              </a:rPr>
              <a:t> (Nummer: 47110000)</a:t>
            </a:r>
          </a:p>
          <a:p>
            <a:pPr marL="342900" indent="-342900" defTabSz="226800">
              <a:buAutoNum type="arabicPeriod"/>
            </a:pPr>
            <a:r>
              <a:rPr lang="en-US" sz="1200" kern="0">
                <a:solidFill>
                  <a:srgbClr val="000000"/>
                </a:solidFill>
                <a:latin typeface="+mj-lt"/>
              </a:rPr>
              <a:t>Projekt/PSP </a:t>
            </a:r>
            <a:r>
              <a:rPr lang="en-US" sz="1200" kern="0" err="1">
                <a:solidFill>
                  <a:srgbClr val="000000"/>
                </a:solidFill>
                <a:latin typeface="+mj-lt"/>
              </a:rPr>
              <a:t>anwählen</a:t>
            </a:r>
            <a:r>
              <a:rPr lang="en-US" sz="1200" kern="0">
                <a:solidFill>
                  <a:srgbClr val="000000"/>
                </a:solidFill>
                <a:latin typeface="+mj-lt"/>
              </a:rPr>
              <a:t>, "Alle </a:t>
            </a:r>
            <a:r>
              <a:rPr lang="en-US" sz="1200" kern="0" err="1">
                <a:solidFill>
                  <a:srgbClr val="000000"/>
                </a:solidFill>
                <a:latin typeface="+mj-lt"/>
              </a:rPr>
              <a:t>durchsuchen</a:t>
            </a:r>
            <a:r>
              <a:rPr lang="en-US" sz="1200" kern="0">
                <a:solidFill>
                  <a:srgbClr val="000000"/>
                </a:solidFill>
                <a:latin typeface="+mj-lt"/>
              </a:rPr>
              <a:t>" und in </a:t>
            </a:r>
            <a:r>
              <a:rPr lang="en-US" sz="1200" kern="0" err="1">
                <a:solidFill>
                  <a:srgbClr val="000000"/>
                </a:solidFill>
                <a:latin typeface="+mj-lt"/>
              </a:rPr>
              <a:t>Suchfeld</a:t>
            </a:r>
            <a:r>
              <a:rPr lang="en-US" sz="1200" kern="0">
                <a:solidFill>
                  <a:srgbClr val="000000"/>
                </a:solidFill>
                <a:latin typeface="+mj-lt"/>
              </a:rPr>
              <a:t> die PSP-Nummer </a:t>
            </a:r>
            <a:r>
              <a:rPr lang="en-US" sz="1200" kern="0" err="1">
                <a:solidFill>
                  <a:srgbClr val="000000"/>
                </a:solidFill>
                <a:latin typeface="+mj-lt"/>
              </a:rPr>
              <a:t>suchen</a:t>
            </a:r>
            <a:r>
              <a:rPr lang="en-US" sz="1200" kern="0">
                <a:solidFill>
                  <a:srgbClr val="000000"/>
                </a:solidFill>
                <a:latin typeface="+mj-lt"/>
              </a:rPr>
              <a:t> (</a:t>
            </a:r>
            <a:r>
              <a:rPr lang="en-US" sz="1200" kern="0" err="1">
                <a:solidFill>
                  <a:srgbClr val="000000"/>
                </a:solidFill>
                <a:latin typeface="+mj-lt"/>
              </a:rPr>
              <a:t>gemäss</a:t>
            </a:r>
            <a:r>
              <a:rPr lang="en-US" sz="1200" kern="0">
                <a:solidFill>
                  <a:srgbClr val="000000"/>
                </a:solidFill>
                <a:latin typeface="+mj-lt"/>
              </a:rPr>
              <a:t> </a:t>
            </a:r>
            <a:r>
              <a:rPr lang="en-US" sz="1200" kern="0" err="1">
                <a:solidFill>
                  <a:srgbClr val="000000"/>
                </a:solidFill>
                <a:latin typeface="+mj-lt"/>
              </a:rPr>
              <a:t>unserer</a:t>
            </a:r>
            <a:r>
              <a:rPr lang="en-US" sz="1200" kern="0">
                <a:solidFill>
                  <a:srgbClr val="000000"/>
                </a:solidFill>
                <a:latin typeface="+mj-lt"/>
              </a:rPr>
              <a:t> </a:t>
            </a:r>
            <a:r>
              <a:rPr lang="en-US" sz="1200" kern="0" err="1">
                <a:solidFill>
                  <a:srgbClr val="000000"/>
                </a:solidFill>
                <a:latin typeface="+mj-lt"/>
              </a:rPr>
              <a:t>Budgetliste</a:t>
            </a:r>
            <a:r>
              <a:rPr lang="en-US" sz="1200" kern="0">
                <a:solidFill>
                  <a:srgbClr val="000000"/>
                </a:solidFill>
                <a:latin typeface="+mj-lt"/>
              </a:rPr>
              <a:t> in der </a:t>
            </a:r>
            <a:r>
              <a:rPr lang="en-US" sz="1200" kern="0" err="1">
                <a:solidFill>
                  <a:srgbClr val="000000"/>
                </a:solidFill>
                <a:latin typeface="+mj-lt"/>
              </a:rPr>
              <a:t>Ablage</a:t>
            </a:r>
            <a:r>
              <a:rPr lang="en-US" sz="1200" kern="0">
                <a:solidFill>
                  <a:srgbClr val="000000"/>
                </a:solidFill>
                <a:latin typeface="+mj-lt"/>
              </a:rPr>
              <a:t> </a:t>
            </a:r>
            <a:r>
              <a:rPr lang="en-US" sz="1200" kern="0" err="1">
                <a:solidFill>
                  <a:srgbClr val="000000"/>
                </a:solidFill>
                <a:latin typeface="+mj-lt"/>
              </a:rPr>
              <a:t>oder</a:t>
            </a:r>
            <a:r>
              <a:rPr lang="en-US" sz="1200" kern="0">
                <a:solidFill>
                  <a:srgbClr val="000000"/>
                </a:solidFill>
                <a:latin typeface="+mj-lt"/>
              </a:rPr>
              <a:t> SAS </a:t>
            </a:r>
            <a:r>
              <a:rPr lang="en-US" sz="1200" kern="0" err="1">
                <a:solidFill>
                  <a:srgbClr val="000000"/>
                </a:solidFill>
                <a:latin typeface="+mj-lt"/>
              </a:rPr>
              <a:t>heraussuchen</a:t>
            </a:r>
            <a:r>
              <a:rPr lang="en-US" sz="1200" kern="0">
                <a:solidFill>
                  <a:srgbClr val="000000"/>
                </a:solidFill>
                <a:latin typeface="+mj-lt"/>
              </a:rPr>
              <a:t> und </a:t>
            </a:r>
            <a:r>
              <a:rPr lang="en-US" sz="1200" kern="0" err="1">
                <a:solidFill>
                  <a:srgbClr val="000000"/>
                </a:solidFill>
                <a:latin typeface="+mj-lt"/>
              </a:rPr>
              <a:t>kopieren</a:t>
            </a:r>
            <a:r>
              <a:rPr lang="en-US" sz="1200" kern="0">
                <a:solidFill>
                  <a:srgbClr val="000000"/>
                </a:solidFill>
                <a:latin typeface="+mj-lt"/>
              </a:rPr>
              <a:t>)</a:t>
            </a:r>
          </a:p>
          <a:p>
            <a:pPr marL="342900" indent="-342900" defTabSz="226800">
              <a:buAutoNum type="arabicPeriod"/>
            </a:pPr>
            <a:r>
              <a:rPr lang="en-US" sz="1200" kern="0">
                <a:solidFill>
                  <a:srgbClr val="000000"/>
                </a:solidFill>
                <a:latin typeface="+mj-lt"/>
              </a:rPr>
              <a:t>Unten den </a:t>
            </a:r>
            <a:r>
              <a:rPr lang="en-US" sz="1200" kern="0" err="1">
                <a:solidFill>
                  <a:srgbClr val="000000"/>
                </a:solidFill>
                <a:latin typeface="+mj-lt"/>
              </a:rPr>
              <a:t>Genehmigungsbalauf</a:t>
            </a:r>
            <a:r>
              <a:rPr lang="en-US" sz="1200" kern="0">
                <a:solidFill>
                  <a:srgbClr val="000000"/>
                </a:solidFill>
                <a:latin typeface="+mj-lt"/>
              </a:rPr>
              <a:t> </a:t>
            </a:r>
            <a:r>
              <a:rPr lang="en-US" sz="1200" kern="0" err="1">
                <a:solidFill>
                  <a:srgbClr val="000000"/>
                </a:solidFill>
                <a:latin typeface="+mj-lt"/>
              </a:rPr>
              <a:t>prüfen</a:t>
            </a:r>
            <a:r>
              <a:rPr lang="en-US" sz="1200" kern="0">
                <a:solidFill>
                  <a:srgbClr val="000000"/>
                </a:solidFill>
                <a:latin typeface="+mj-lt"/>
              </a:rPr>
              <a:t> (</a:t>
            </a:r>
            <a:r>
              <a:rPr lang="en-US" sz="1200" kern="0" err="1">
                <a:solidFill>
                  <a:srgbClr val="000000"/>
                </a:solidFill>
                <a:latin typeface="+mj-lt"/>
              </a:rPr>
              <a:t>sind</a:t>
            </a:r>
            <a:r>
              <a:rPr lang="en-US" sz="1200" kern="0">
                <a:solidFill>
                  <a:srgbClr val="000000"/>
                </a:solidFill>
                <a:latin typeface="+mj-lt"/>
              </a:rPr>
              <a:t> die </a:t>
            </a:r>
            <a:r>
              <a:rPr lang="en-US" sz="1200" kern="0" err="1">
                <a:solidFill>
                  <a:srgbClr val="000000"/>
                </a:solidFill>
                <a:latin typeface="+mj-lt"/>
              </a:rPr>
              <a:t>richtigen</a:t>
            </a:r>
            <a:r>
              <a:rPr lang="en-US" sz="1200" kern="0">
                <a:solidFill>
                  <a:srgbClr val="000000"/>
                </a:solidFill>
                <a:latin typeface="+mj-lt"/>
              </a:rPr>
              <a:t> </a:t>
            </a:r>
            <a:r>
              <a:rPr lang="en-US" sz="1200" kern="0" err="1">
                <a:solidFill>
                  <a:srgbClr val="000000"/>
                </a:solidFill>
                <a:latin typeface="+mj-lt"/>
              </a:rPr>
              <a:t>Personen</a:t>
            </a:r>
            <a:r>
              <a:rPr lang="en-US" sz="1200" kern="0">
                <a:solidFill>
                  <a:srgbClr val="000000"/>
                </a:solidFill>
                <a:latin typeface="+mj-lt"/>
              </a:rPr>
              <a:t> </a:t>
            </a:r>
            <a:r>
              <a:rPr lang="en-US" sz="1200" kern="0" err="1">
                <a:solidFill>
                  <a:srgbClr val="000000"/>
                </a:solidFill>
                <a:latin typeface="+mj-lt"/>
              </a:rPr>
              <a:t>aufgeführt</a:t>
            </a:r>
            <a:r>
              <a:rPr lang="en-US" sz="1200" kern="0">
                <a:solidFill>
                  <a:srgbClr val="000000"/>
                </a:solidFill>
                <a:latin typeface="+mj-lt"/>
              </a:rPr>
              <a:t>)</a:t>
            </a:r>
          </a:p>
          <a:p>
            <a:pPr marL="342900" indent="-342900" defTabSz="226800">
              <a:buAutoNum type="arabicPeriod"/>
            </a:pPr>
            <a:r>
              <a:rPr lang="en-US" sz="1200" kern="0" err="1">
                <a:solidFill>
                  <a:srgbClr val="000000"/>
                </a:solidFill>
                <a:latin typeface="+mj-lt"/>
              </a:rPr>
              <a:t>Bestellung</a:t>
            </a:r>
            <a:r>
              <a:rPr lang="en-US" sz="1200" kern="0">
                <a:solidFill>
                  <a:srgbClr val="000000"/>
                </a:solidFill>
                <a:latin typeface="+mj-lt"/>
              </a:rPr>
              <a:t> </a:t>
            </a:r>
            <a:r>
              <a:rPr lang="en-US" sz="1200" kern="0" err="1">
                <a:solidFill>
                  <a:srgbClr val="000000"/>
                </a:solidFill>
                <a:latin typeface="+mj-lt"/>
              </a:rPr>
              <a:t>oben</a:t>
            </a:r>
            <a:r>
              <a:rPr lang="en-US" sz="1200" kern="0">
                <a:solidFill>
                  <a:srgbClr val="000000"/>
                </a:solidFill>
                <a:latin typeface="+mj-lt"/>
              </a:rPr>
              <a:t> </a:t>
            </a:r>
            <a:r>
              <a:rPr lang="en-US" sz="1200" kern="0" err="1">
                <a:solidFill>
                  <a:srgbClr val="000000"/>
                </a:solidFill>
                <a:latin typeface="+mj-lt"/>
              </a:rPr>
              <a:t>über</a:t>
            </a:r>
            <a:r>
              <a:rPr lang="en-US" sz="1200" kern="0">
                <a:solidFill>
                  <a:srgbClr val="000000"/>
                </a:solidFill>
                <a:latin typeface="+mj-lt"/>
              </a:rPr>
              <a:t> Button "</a:t>
            </a:r>
            <a:r>
              <a:rPr lang="en-US" sz="1200" kern="0" err="1">
                <a:solidFill>
                  <a:srgbClr val="000000"/>
                </a:solidFill>
                <a:latin typeface="+mj-lt"/>
              </a:rPr>
              <a:t>Einreichen</a:t>
            </a:r>
            <a:r>
              <a:rPr lang="en-US" sz="1200" kern="0">
                <a:solidFill>
                  <a:srgbClr val="000000"/>
                </a:solidFill>
                <a:latin typeface="+mj-lt"/>
              </a:rPr>
              <a:t>" </a:t>
            </a:r>
            <a:r>
              <a:rPr lang="en-US" sz="1200" kern="0" err="1">
                <a:solidFill>
                  <a:srgbClr val="000000"/>
                </a:solidFill>
                <a:latin typeface="+mj-lt"/>
              </a:rPr>
              <a:t>abschicken</a:t>
            </a:r>
            <a:r>
              <a:rPr lang="en-US" sz="1200" kern="0">
                <a:solidFill>
                  <a:srgbClr val="000000"/>
                </a:solidFill>
                <a:latin typeface="+mj-lt"/>
              </a:rPr>
              <a:t> und </a:t>
            </a:r>
            <a:r>
              <a:rPr lang="en-US" sz="1200" kern="0" err="1">
                <a:solidFill>
                  <a:srgbClr val="000000"/>
                </a:solidFill>
                <a:latin typeface="+mj-lt"/>
              </a:rPr>
              <a:t>Genehmigungsprozess</a:t>
            </a:r>
            <a:r>
              <a:rPr lang="en-US" sz="1200" kern="0">
                <a:solidFill>
                  <a:srgbClr val="000000"/>
                </a:solidFill>
                <a:latin typeface="+mj-lt"/>
              </a:rPr>
              <a:t> </a:t>
            </a:r>
            <a:r>
              <a:rPr lang="en-US" sz="1200" kern="0" err="1">
                <a:solidFill>
                  <a:srgbClr val="000000"/>
                </a:solidFill>
                <a:latin typeface="+mj-lt"/>
              </a:rPr>
              <a:t>anstossen</a:t>
            </a:r>
            <a:endParaRPr lang="en-US" sz="1200" kern="0">
              <a:solidFill>
                <a:srgbClr val="000000"/>
              </a:solidFill>
              <a:latin typeface="+mj-lt"/>
            </a:endParaRPr>
          </a:p>
          <a:p>
            <a:pPr marL="342900" indent="-342900" defTabSz="226800">
              <a:buAutoNum type="arabicPeriod"/>
            </a:pPr>
            <a:r>
              <a:rPr lang="en-US" sz="1200" kern="0">
                <a:solidFill>
                  <a:srgbClr val="000000"/>
                </a:solidFill>
                <a:latin typeface="+mj-lt"/>
                <a:cs typeface="Segoe UI"/>
              </a:rPr>
              <a:t>Unten </a:t>
            </a:r>
            <a:r>
              <a:rPr lang="en-US" sz="1200" kern="0" err="1">
                <a:solidFill>
                  <a:srgbClr val="000000"/>
                </a:solidFill>
                <a:latin typeface="+mj-lt"/>
                <a:cs typeface="Segoe UI"/>
              </a:rPr>
              <a:t>im</a:t>
            </a:r>
            <a:r>
              <a:rPr lang="en-US" sz="1200" kern="0">
                <a:solidFill>
                  <a:srgbClr val="000000"/>
                </a:solidFill>
                <a:latin typeface="+mj-lt"/>
                <a:cs typeface="Segoe UI"/>
              </a:rPr>
              <a:t> </a:t>
            </a:r>
            <a:r>
              <a:rPr lang="en-US" sz="1200" kern="0" err="1">
                <a:solidFill>
                  <a:srgbClr val="000000"/>
                </a:solidFill>
                <a:latin typeface="+mj-lt"/>
                <a:cs typeface="Segoe UI"/>
              </a:rPr>
              <a:t>Genehmigungsprozess</a:t>
            </a:r>
            <a:r>
              <a:rPr lang="en-US" sz="1200" kern="0">
                <a:solidFill>
                  <a:srgbClr val="000000"/>
                </a:solidFill>
                <a:latin typeface="+mj-lt"/>
                <a:cs typeface="Segoe UI"/>
              </a:rPr>
              <a:t> </a:t>
            </a:r>
            <a:r>
              <a:rPr lang="en-US" sz="1200" kern="0" err="1">
                <a:solidFill>
                  <a:srgbClr val="000000"/>
                </a:solidFill>
                <a:latin typeface="+mj-lt"/>
                <a:cs typeface="Segoe UI"/>
              </a:rPr>
              <a:t>sieht</a:t>
            </a:r>
            <a:r>
              <a:rPr lang="en-US" sz="1200" kern="0">
                <a:solidFill>
                  <a:srgbClr val="000000"/>
                </a:solidFill>
                <a:latin typeface="+mj-lt"/>
                <a:cs typeface="Segoe UI"/>
              </a:rPr>
              <a:t> man, wo die </a:t>
            </a:r>
            <a:r>
              <a:rPr lang="en-US" sz="1200" kern="0" err="1">
                <a:solidFill>
                  <a:srgbClr val="000000"/>
                </a:solidFill>
                <a:latin typeface="+mj-lt"/>
                <a:cs typeface="Segoe UI"/>
              </a:rPr>
              <a:t>Freigabe</a:t>
            </a:r>
            <a:r>
              <a:rPr lang="en-US" sz="1200" kern="0">
                <a:solidFill>
                  <a:srgbClr val="000000"/>
                </a:solidFill>
                <a:latin typeface="+mj-lt"/>
                <a:cs typeface="Segoe UI"/>
              </a:rPr>
              <a:t> </a:t>
            </a:r>
            <a:r>
              <a:rPr lang="en-US" sz="1200" kern="0" err="1">
                <a:solidFill>
                  <a:srgbClr val="000000"/>
                </a:solidFill>
                <a:latin typeface="+mj-lt"/>
                <a:cs typeface="Segoe UI"/>
              </a:rPr>
              <a:t>gerade</a:t>
            </a:r>
            <a:r>
              <a:rPr lang="en-US" sz="1200" kern="0">
                <a:solidFill>
                  <a:srgbClr val="000000"/>
                </a:solidFill>
                <a:latin typeface="+mj-lt"/>
                <a:cs typeface="Segoe UI"/>
              </a:rPr>
              <a:t> </a:t>
            </a:r>
            <a:r>
              <a:rPr lang="en-US" sz="1200" kern="0" err="1">
                <a:solidFill>
                  <a:srgbClr val="000000"/>
                </a:solidFill>
                <a:latin typeface="+mj-lt"/>
                <a:cs typeface="Segoe UI"/>
              </a:rPr>
              <a:t>hängig</a:t>
            </a:r>
            <a:r>
              <a:rPr lang="en-US" sz="1200" kern="0">
                <a:solidFill>
                  <a:srgbClr val="000000"/>
                </a:solidFill>
                <a:latin typeface="+mj-lt"/>
                <a:cs typeface="Segoe UI"/>
              </a:rPr>
              <a:t> </a:t>
            </a:r>
            <a:r>
              <a:rPr lang="en-US" sz="1200" kern="0" err="1">
                <a:solidFill>
                  <a:srgbClr val="000000"/>
                </a:solidFill>
                <a:latin typeface="+mj-lt"/>
                <a:cs typeface="Segoe UI"/>
              </a:rPr>
              <a:t>ist</a:t>
            </a:r>
            <a:r>
              <a:rPr lang="en-US" sz="1200" kern="0">
                <a:solidFill>
                  <a:srgbClr val="000000"/>
                </a:solidFill>
                <a:latin typeface="+mj-lt"/>
                <a:cs typeface="Segoe UI"/>
              </a:rPr>
              <a:t>. </a:t>
            </a:r>
          </a:p>
          <a:p>
            <a:pPr defTabSz="226800"/>
            <a:endParaRPr lang="en-US" sz="1200" kern="0">
              <a:solidFill>
                <a:srgbClr val="000000"/>
              </a:solidFill>
              <a:latin typeface="+mj-lt"/>
            </a:endParaRPr>
          </a:p>
          <a:p>
            <a:pPr marL="342900" indent="-342900" defTabSz="226800">
              <a:buFont typeface="Segoe UI"/>
              <a:buAutoNum type="arabicPeriod"/>
            </a:pPr>
            <a:endParaRPr lang="en-US" sz="1200" kern="0">
              <a:solidFill>
                <a:srgbClr val="000000"/>
              </a:solidFill>
              <a:latin typeface="+mj-lt"/>
              <a:cs typeface="Segoe UI"/>
            </a:endParaRPr>
          </a:p>
        </p:txBody>
      </p:sp>
      <p:pic>
        <p:nvPicPr>
          <p:cNvPr id="2" name="Grafik 5">
            <a:extLst>
              <a:ext uri="{FF2B5EF4-FFF2-40B4-BE49-F238E27FC236}">
                <a16:creationId xmlns:a16="http://schemas.microsoft.com/office/drawing/2014/main" id="{88816389-1070-BEDE-EE27-E9929342B260}"/>
              </a:ext>
            </a:extLst>
          </p:cNvPr>
          <p:cNvPicPr>
            <a:picLocks noChangeAspect="1"/>
          </p:cNvPicPr>
          <p:nvPr/>
        </p:nvPicPr>
        <p:blipFill rotWithShape="1">
          <a:blip r:embed="rId3"/>
          <a:srcRect t="4299"/>
          <a:stretch/>
        </p:blipFill>
        <p:spPr>
          <a:xfrm>
            <a:off x="424964" y="1571403"/>
            <a:ext cx="2042738" cy="4792619"/>
          </a:xfrm>
          <a:prstGeom prst="rect">
            <a:avLst/>
          </a:prstGeom>
        </p:spPr>
      </p:pic>
    </p:spTree>
    <p:extLst>
      <p:ext uri="{BB962C8B-B14F-4D97-AF65-F5344CB8AC3E}">
        <p14:creationId xmlns:p14="http://schemas.microsoft.com/office/powerpoint/2010/main" val="3857801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52F99-D9BB-5CD9-4D58-B8F14D2BEDF5}"/>
            </a:ext>
          </a:extLst>
        </p:cNvPr>
        <p:cNvGrpSpPr/>
        <p:nvPr/>
      </p:nvGrpSpPr>
      <p:grpSpPr>
        <a:xfrm>
          <a:off x="0" y="0"/>
          <a:ext cx="0" cy="0"/>
          <a:chOff x="0" y="0"/>
          <a:chExt cx="0" cy="0"/>
        </a:xfrm>
      </p:grpSpPr>
      <p:sp>
        <p:nvSpPr>
          <p:cNvPr id="6" name="Freihandform: Form 5">
            <a:extLst>
              <a:ext uri="{FF2B5EF4-FFF2-40B4-BE49-F238E27FC236}">
                <a16:creationId xmlns:a16="http://schemas.microsoft.com/office/drawing/2014/main" id="{E94AE76E-8F55-CAC4-A27A-C46BC80340E3}"/>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DF427D39-1E6C-5B99-0B5C-46ED14F69E84}"/>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17</a:t>
            </a:fld>
            <a:endParaRPr lang="de-CH"/>
          </a:p>
        </p:txBody>
      </p:sp>
      <p:sp>
        <p:nvSpPr>
          <p:cNvPr id="4" name="Fußzeilenplatzhalter 3">
            <a:extLst>
              <a:ext uri="{FF2B5EF4-FFF2-40B4-BE49-F238E27FC236}">
                <a16:creationId xmlns:a16="http://schemas.microsoft.com/office/drawing/2014/main" id="{173FFBFA-AFBB-32E1-59D9-D41B97514772}"/>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398C3762-44C8-2A55-7885-A711C9E56CA7}"/>
              </a:ext>
            </a:extLst>
          </p:cNvPr>
          <p:cNvSpPr>
            <a:spLocks noGrp="1"/>
          </p:cNvSpPr>
          <p:nvPr>
            <p:ph type="title"/>
          </p:nvPr>
        </p:nvSpPr>
        <p:spPr/>
        <p:txBody>
          <a:bodyPr/>
          <a:lstStyle/>
          <a:p>
            <a:r>
              <a:rPr lang="de-CH" err="1"/>
              <a:t>Ariba</a:t>
            </a:r>
            <a:r>
              <a:rPr lang="de-CH"/>
              <a:t> Leistungserfassungsblätter von Lieferanten</a:t>
            </a:r>
            <a:br>
              <a:rPr lang="de-CH"/>
            </a:br>
            <a:r>
              <a:rPr lang="de-CH" b="0"/>
              <a:t>Anleitung</a:t>
            </a:r>
            <a:endParaRPr lang="de-CH"/>
          </a:p>
        </p:txBody>
      </p:sp>
      <p:pic>
        <p:nvPicPr>
          <p:cNvPr id="8" name="Grafik 7" descr="Ein Bild, das Text, Screenshot, Software, Computersymbol enthält.&#10;&#10;Beschreibung automatisch generiert.">
            <a:extLst>
              <a:ext uri="{FF2B5EF4-FFF2-40B4-BE49-F238E27FC236}">
                <a16:creationId xmlns:a16="http://schemas.microsoft.com/office/drawing/2014/main" id="{7BF83C54-AFF8-F368-6EF8-73F4384D68CE}"/>
              </a:ext>
            </a:extLst>
          </p:cNvPr>
          <p:cNvPicPr>
            <a:picLocks noChangeAspect="1"/>
          </p:cNvPicPr>
          <p:nvPr/>
        </p:nvPicPr>
        <p:blipFill>
          <a:blip r:embed="rId2"/>
          <a:stretch>
            <a:fillRect/>
          </a:stretch>
        </p:blipFill>
        <p:spPr>
          <a:xfrm>
            <a:off x="495493" y="1917290"/>
            <a:ext cx="3083452" cy="1757041"/>
          </a:xfrm>
          <a:prstGeom prst="rect">
            <a:avLst/>
          </a:prstGeom>
        </p:spPr>
      </p:pic>
      <p:grpSp>
        <p:nvGrpSpPr>
          <p:cNvPr id="9" name="Group 8">
            <a:extLst>
              <a:ext uri="{FF2B5EF4-FFF2-40B4-BE49-F238E27FC236}">
                <a16:creationId xmlns:a16="http://schemas.microsoft.com/office/drawing/2014/main" id="{5E23FDAF-A268-D943-0D0D-C1AF65F07B0B}"/>
              </a:ext>
            </a:extLst>
          </p:cNvPr>
          <p:cNvGrpSpPr/>
          <p:nvPr/>
        </p:nvGrpSpPr>
        <p:grpSpPr>
          <a:xfrm>
            <a:off x="497305" y="3922295"/>
            <a:ext cx="3080980" cy="2555060"/>
            <a:chOff x="4146884" y="1917032"/>
            <a:chExt cx="3080980" cy="2555060"/>
          </a:xfrm>
        </p:grpSpPr>
        <p:pic>
          <p:nvPicPr>
            <p:cNvPr id="2" name="Picture 1">
              <a:extLst>
                <a:ext uri="{FF2B5EF4-FFF2-40B4-BE49-F238E27FC236}">
                  <a16:creationId xmlns:a16="http://schemas.microsoft.com/office/drawing/2014/main" id="{6BAB360C-6C9D-310B-EC5F-AB46CF0D37CF}"/>
                </a:ext>
              </a:extLst>
            </p:cNvPr>
            <p:cNvPicPr>
              <a:picLocks noChangeAspect="1"/>
            </p:cNvPicPr>
            <p:nvPr/>
          </p:nvPicPr>
          <p:blipFill>
            <a:blip r:embed="rId3"/>
            <a:stretch>
              <a:fillRect/>
            </a:stretch>
          </p:blipFill>
          <p:spPr>
            <a:xfrm>
              <a:off x="4149001" y="1917032"/>
              <a:ext cx="3075851" cy="1925053"/>
            </a:xfrm>
            <a:prstGeom prst="rect">
              <a:avLst/>
            </a:prstGeom>
          </p:spPr>
        </p:pic>
        <p:pic>
          <p:nvPicPr>
            <p:cNvPr id="7" name="Picture 6">
              <a:extLst>
                <a:ext uri="{FF2B5EF4-FFF2-40B4-BE49-F238E27FC236}">
                  <a16:creationId xmlns:a16="http://schemas.microsoft.com/office/drawing/2014/main" id="{5803C595-8120-C662-7EDA-0828E60DDA93}"/>
                </a:ext>
              </a:extLst>
            </p:cNvPr>
            <p:cNvPicPr>
              <a:picLocks noChangeAspect="1"/>
            </p:cNvPicPr>
            <p:nvPr/>
          </p:nvPicPr>
          <p:blipFill>
            <a:blip r:embed="rId4"/>
            <a:stretch>
              <a:fillRect/>
            </a:stretch>
          </p:blipFill>
          <p:spPr>
            <a:xfrm>
              <a:off x="4146884" y="3901888"/>
              <a:ext cx="3080980" cy="570204"/>
            </a:xfrm>
            <a:prstGeom prst="rect">
              <a:avLst/>
            </a:prstGeom>
          </p:spPr>
        </p:pic>
      </p:grpSp>
      <p:sp>
        <p:nvSpPr>
          <p:cNvPr id="11" name="Isosceles Triangle 10">
            <a:extLst>
              <a:ext uri="{FF2B5EF4-FFF2-40B4-BE49-F238E27FC236}">
                <a16:creationId xmlns:a16="http://schemas.microsoft.com/office/drawing/2014/main" id="{9E240F8E-056E-C412-345D-F4DD2917C3E3}"/>
              </a:ext>
            </a:extLst>
          </p:cNvPr>
          <p:cNvSpPr/>
          <p:nvPr/>
        </p:nvSpPr>
        <p:spPr>
          <a:xfrm rot="10800000">
            <a:off x="1505491" y="3764380"/>
            <a:ext cx="1060704" cy="176464"/>
          </a:xfrm>
          <a:prstGeom prst="triangle">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l"/>
            <a:endParaRPr lang="en-US" sz="1800">
              <a:solidFill>
                <a:schemeClr val="bg1"/>
              </a:solidFill>
            </a:endParaRPr>
          </a:p>
        </p:txBody>
      </p:sp>
      <p:sp>
        <p:nvSpPr>
          <p:cNvPr id="10" name="Rechteck 9">
            <a:extLst>
              <a:ext uri="{FF2B5EF4-FFF2-40B4-BE49-F238E27FC236}">
                <a16:creationId xmlns:a16="http://schemas.microsoft.com/office/drawing/2014/main" id="{B1510037-755B-478E-6959-B03FC3A82751}"/>
              </a:ext>
            </a:extLst>
          </p:cNvPr>
          <p:cNvSpPr/>
          <p:nvPr/>
        </p:nvSpPr>
        <p:spPr>
          <a:xfrm>
            <a:off x="551384" y="6192253"/>
            <a:ext cx="360040" cy="68849"/>
          </a:xfrm>
          <a:prstGeom prst="rect">
            <a:avLst/>
          </a:prstGeom>
          <a:noFill/>
          <a:ln w="6350">
            <a:solidFill>
              <a:srgbClr val="E03C2C"/>
            </a:solid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l"/>
            <a:r>
              <a:rPr lang="de-CH" sz="1800">
                <a:solidFill>
                  <a:schemeClr val="bg1"/>
                </a:solidFill>
              </a:rPr>
              <a:t>&lt;</a:t>
            </a:r>
          </a:p>
        </p:txBody>
      </p:sp>
      <p:sp>
        <p:nvSpPr>
          <p:cNvPr id="12" name="TextBox 6">
            <a:extLst>
              <a:ext uri="{FF2B5EF4-FFF2-40B4-BE49-F238E27FC236}">
                <a16:creationId xmlns:a16="http://schemas.microsoft.com/office/drawing/2014/main" id="{EACF2936-55F0-92FB-E8B6-3D58069C56E1}"/>
              </a:ext>
            </a:extLst>
          </p:cNvPr>
          <p:cNvSpPr txBox="1"/>
          <p:nvPr/>
        </p:nvSpPr>
        <p:spPr bwMode="auto">
          <a:xfrm>
            <a:off x="3863752" y="1910045"/>
            <a:ext cx="7903284" cy="1941411"/>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226800"/>
            <a:r>
              <a:rPr lang="en-US" sz="1200" kern="0" err="1">
                <a:solidFill>
                  <a:srgbClr val="000000"/>
                </a:solidFill>
                <a:latin typeface="+mj-lt"/>
              </a:rPr>
              <a:t>Leistungserfassungsblätter</a:t>
            </a:r>
            <a:r>
              <a:rPr lang="en-US" sz="1200" kern="0">
                <a:solidFill>
                  <a:srgbClr val="000000"/>
                </a:solidFill>
                <a:latin typeface="+mj-lt"/>
              </a:rPr>
              <a:t> </a:t>
            </a:r>
            <a:r>
              <a:rPr lang="en-US" sz="1200" kern="0" err="1">
                <a:solidFill>
                  <a:srgbClr val="000000"/>
                </a:solidFill>
                <a:latin typeface="+mj-lt"/>
              </a:rPr>
              <a:t>oder</a:t>
            </a:r>
            <a:r>
              <a:rPr lang="en-US" sz="1200" kern="0">
                <a:solidFill>
                  <a:srgbClr val="000000"/>
                </a:solidFill>
                <a:latin typeface="+mj-lt"/>
              </a:rPr>
              <a:t> </a:t>
            </a:r>
            <a:r>
              <a:rPr lang="en-US" sz="1200" kern="0" err="1">
                <a:solidFill>
                  <a:srgbClr val="000000"/>
                </a:solidFill>
                <a:latin typeface="+mj-lt"/>
              </a:rPr>
              <a:t>auch</a:t>
            </a:r>
            <a:r>
              <a:rPr lang="en-US" sz="1200" kern="0">
                <a:solidFill>
                  <a:srgbClr val="000000"/>
                </a:solidFill>
                <a:latin typeface="+mj-lt"/>
              </a:rPr>
              <a:t> die </a:t>
            </a:r>
            <a:r>
              <a:rPr lang="en-US" sz="1200" kern="0" err="1">
                <a:solidFill>
                  <a:srgbClr val="000000"/>
                </a:solidFill>
                <a:latin typeface="+mj-lt"/>
              </a:rPr>
              <a:t>Historie</a:t>
            </a:r>
            <a:r>
              <a:rPr lang="en-US" sz="1200" kern="0">
                <a:solidFill>
                  <a:srgbClr val="000000"/>
                </a:solidFill>
                <a:latin typeface="+mj-lt"/>
              </a:rPr>
              <a:t> </a:t>
            </a:r>
            <a:r>
              <a:rPr lang="en-US" sz="1200" kern="0" err="1">
                <a:solidFill>
                  <a:srgbClr val="000000"/>
                </a:solidFill>
                <a:latin typeface="+mj-lt"/>
              </a:rPr>
              <a:t>zur</a:t>
            </a:r>
            <a:r>
              <a:rPr lang="en-US" sz="1200" kern="0">
                <a:solidFill>
                  <a:srgbClr val="000000"/>
                </a:solidFill>
                <a:latin typeface="+mj-lt"/>
              </a:rPr>
              <a:t> </a:t>
            </a:r>
            <a:r>
              <a:rPr lang="en-US" sz="1200" kern="0" err="1">
                <a:solidFill>
                  <a:srgbClr val="000000"/>
                </a:solidFill>
                <a:latin typeface="+mj-lt"/>
              </a:rPr>
              <a:t>Bestellung</a:t>
            </a:r>
            <a:r>
              <a:rPr lang="en-US" sz="1200" kern="0">
                <a:solidFill>
                  <a:srgbClr val="000000"/>
                </a:solidFill>
                <a:latin typeface="+mj-lt"/>
              </a:rPr>
              <a:t> </a:t>
            </a:r>
            <a:r>
              <a:rPr lang="en-US" sz="1200" kern="0" err="1">
                <a:solidFill>
                  <a:srgbClr val="000000"/>
                </a:solidFill>
                <a:latin typeface="+mj-lt"/>
              </a:rPr>
              <a:t>kann</a:t>
            </a:r>
            <a:r>
              <a:rPr lang="en-US" sz="1200" kern="0">
                <a:solidFill>
                  <a:srgbClr val="000000"/>
                </a:solidFill>
                <a:latin typeface="+mj-lt"/>
              </a:rPr>
              <a:t> </a:t>
            </a:r>
            <a:r>
              <a:rPr lang="en-US" sz="1200" kern="0" err="1">
                <a:solidFill>
                  <a:srgbClr val="000000"/>
                </a:solidFill>
                <a:latin typeface="+mj-lt"/>
              </a:rPr>
              <a:t>über</a:t>
            </a:r>
            <a:r>
              <a:rPr lang="en-US" sz="1200" kern="0">
                <a:solidFill>
                  <a:srgbClr val="000000"/>
                </a:solidFill>
                <a:latin typeface="+mj-lt"/>
              </a:rPr>
              <a:t> Ariba (Buyer-</a:t>
            </a:r>
            <a:r>
              <a:rPr lang="en-US" sz="1200" kern="0" err="1">
                <a:solidFill>
                  <a:srgbClr val="000000"/>
                </a:solidFill>
                <a:latin typeface="+mj-lt"/>
              </a:rPr>
              <a:t>Ansicht</a:t>
            </a:r>
            <a:r>
              <a:rPr lang="en-US" sz="1200" kern="0">
                <a:solidFill>
                  <a:srgbClr val="000000"/>
                </a:solidFill>
                <a:latin typeface="+mj-lt"/>
              </a:rPr>
              <a:t>) </a:t>
            </a:r>
            <a:r>
              <a:rPr lang="en-US" sz="1200" kern="0" err="1">
                <a:solidFill>
                  <a:srgbClr val="000000"/>
                </a:solidFill>
                <a:latin typeface="+mj-lt"/>
              </a:rPr>
              <a:t>eingesehen</a:t>
            </a:r>
            <a:r>
              <a:rPr lang="en-US" sz="1200" kern="0">
                <a:solidFill>
                  <a:srgbClr val="000000"/>
                </a:solidFill>
                <a:latin typeface="+mj-lt"/>
              </a:rPr>
              <a:t> </a:t>
            </a:r>
            <a:r>
              <a:rPr lang="en-US" sz="1200" kern="0" err="1">
                <a:solidFill>
                  <a:srgbClr val="000000"/>
                </a:solidFill>
                <a:latin typeface="+mj-lt"/>
              </a:rPr>
              <a:t>werden</a:t>
            </a:r>
            <a:r>
              <a:rPr lang="en-US" sz="1200" kern="0">
                <a:solidFill>
                  <a:srgbClr val="000000"/>
                </a:solidFill>
                <a:latin typeface="+mj-lt"/>
              </a:rPr>
              <a:t>. Um auf </a:t>
            </a:r>
            <a:r>
              <a:rPr lang="en-US" sz="1200" kern="0" err="1">
                <a:solidFill>
                  <a:srgbClr val="000000"/>
                </a:solidFill>
                <a:latin typeface="+mj-lt"/>
              </a:rPr>
              <a:t>diese</a:t>
            </a:r>
            <a:r>
              <a:rPr lang="en-US" sz="1200" kern="0">
                <a:solidFill>
                  <a:srgbClr val="000000"/>
                </a:solidFill>
                <a:latin typeface="+mj-lt"/>
              </a:rPr>
              <a:t> </a:t>
            </a:r>
            <a:r>
              <a:rPr lang="en-US" sz="1200" kern="0" err="1">
                <a:solidFill>
                  <a:srgbClr val="000000"/>
                </a:solidFill>
                <a:latin typeface="+mj-lt"/>
              </a:rPr>
              <a:t>Ansicht</a:t>
            </a:r>
            <a:r>
              <a:rPr lang="en-US" sz="1200" kern="0">
                <a:solidFill>
                  <a:srgbClr val="000000"/>
                </a:solidFill>
                <a:latin typeface="+mj-lt"/>
              </a:rPr>
              <a:t> </a:t>
            </a:r>
            <a:r>
              <a:rPr lang="en-US" sz="1200" kern="0" err="1">
                <a:solidFill>
                  <a:srgbClr val="000000"/>
                </a:solidFill>
                <a:latin typeface="+mj-lt"/>
              </a:rPr>
              <a:t>zu</a:t>
            </a:r>
            <a:r>
              <a:rPr lang="en-US" sz="1200" kern="0">
                <a:solidFill>
                  <a:srgbClr val="000000"/>
                </a:solidFill>
                <a:latin typeface="+mj-lt"/>
              </a:rPr>
              <a:t> </a:t>
            </a:r>
            <a:r>
              <a:rPr lang="en-US" sz="1200" kern="0" err="1">
                <a:solidFill>
                  <a:srgbClr val="000000"/>
                </a:solidFill>
                <a:latin typeface="+mj-lt"/>
              </a:rPr>
              <a:t>kommen</a:t>
            </a:r>
            <a:r>
              <a:rPr lang="en-US" sz="1200" kern="0">
                <a:solidFill>
                  <a:srgbClr val="000000"/>
                </a:solidFill>
                <a:latin typeface="+mj-lt"/>
              </a:rPr>
              <a:t>, </a:t>
            </a:r>
            <a:r>
              <a:rPr lang="en-US" sz="1200" kern="0" err="1">
                <a:solidFill>
                  <a:srgbClr val="000000"/>
                </a:solidFill>
                <a:latin typeface="+mj-lt"/>
              </a:rPr>
              <a:t>empfiehlt</a:t>
            </a:r>
            <a:r>
              <a:rPr lang="en-US" sz="1200" kern="0">
                <a:solidFill>
                  <a:srgbClr val="000000"/>
                </a:solidFill>
                <a:latin typeface="+mj-lt"/>
              </a:rPr>
              <a:t> es </a:t>
            </a:r>
            <a:r>
              <a:rPr lang="en-US" sz="1200" kern="0" err="1">
                <a:solidFill>
                  <a:srgbClr val="000000"/>
                </a:solidFill>
                <a:latin typeface="+mj-lt"/>
              </a:rPr>
              <a:t>sich</a:t>
            </a:r>
            <a:r>
              <a:rPr lang="en-US" sz="1200" kern="0">
                <a:solidFill>
                  <a:srgbClr val="000000"/>
                </a:solidFill>
                <a:latin typeface="+mj-lt"/>
              </a:rPr>
              <a:t>, </a:t>
            </a:r>
            <a:r>
              <a:rPr lang="en-US" sz="1200" kern="0" err="1">
                <a:solidFill>
                  <a:srgbClr val="000000"/>
                </a:solidFill>
                <a:latin typeface="+mj-lt"/>
              </a:rPr>
              <a:t>über</a:t>
            </a:r>
            <a:r>
              <a:rPr lang="en-US" sz="1200" kern="0">
                <a:solidFill>
                  <a:srgbClr val="000000"/>
                </a:solidFill>
                <a:latin typeface="+mj-lt"/>
              </a:rPr>
              <a:t> </a:t>
            </a:r>
            <a:r>
              <a:rPr lang="en-US" sz="1200" kern="0" err="1">
                <a:solidFill>
                  <a:srgbClr val="000000"/>
                </a:solidFill>
                <a:latin typeface="+mj-lt"/>
              </a:rPr>
              <a:t>eine</a:t>
            </a:r>
            <a:r>
              <a:rPr lang="en-US" sz="1200" kern="0">
                <a:solidFill>
                  <a:srgbClr val="000000"/>
                </a:solidFill>
                <a:latin typeface="+mj-lt"/>
              </a:rPr>
              <a:t> E-Mail-</a:t>
            </a:r>
            <a:r>
              <a:rPr lang="en-US" sz="1200" kern="0" err="1">
                <a:solidFill>
                  <a:srgbClr val="000000"/>
                </a:solidFill>
                <a:latin typeface="+mj-lt"/>
              </a:rPr>
              <a:t>Noticiation</a:t>
            </a:r>
            <a:r>
              <a:rPr lang="en-US" sz="1200" kern="0">
                <a:solidFill>
                  <a:srgbClr val="000000"/>
                </a:solidFill>
                <a:latin typeface="+mj-lt"/>
              </a:rPr>
              <a:t> </a:t>
            </a:r>
            <a:r>
              <a:rPr lang="en-US" sz="1200" kern="0" err="1">
                <a:solidFill>
                  <a:srgbClr val="000000"/>
                </a:solidFill>
                <a:latin typeface="+mj-lt"/>
              </a:rPr>
              <a:t>aus</a:t>
            </a:r>
            <a:r>
              <a:rPr lang="en-US" sz="1200" kern="0">
                <a:solidFill>
                  <a:srgbClr val="000000"/>
                </a:solidFill>
                <a:latin typeface="+mj-lt"/>
              </a:rPr>
              <a:t> Ariba </a:t>
            </a:r>
            <a:r>
              <a:rPr lang="en-US" sz="1200" kern="0" err="1">
                <a:solidFill>
                  <a:srgbClr val="000000"/>
                </a:solidFill>
                <a:latin typeface="+mj-lt"/>
              </a:rPr>
              <a:t>einzusteigen</a:t>
            </a:r>
            <a:r>
              <a:rPr lang="en-US" sz="1200" kern="0">
                <a:solidFill>
                  <a:srgbClr val="000000"/>
                </a:solidFill>
                <a:latin typeface="+mj-lt"/>
              </a:rPr>
              <a:t>. </a:t>
            </a:r>
          </a:p>
          <a:p>
            <a:pPr defTabSz="226800"/>
            <a:endParaRPr lang="en-US" sz="1200" kern="0">
              <a:solidFill>
                <a:srgbClr val="000000"/>
              </a:solidFill>
              <a:latin typeface="+mj-lt"/>
            </a:endParaRPr>
          </a:p>
          <a:p>
            <a:pPr marL="228600" indent="-228600" defTabSz="226800">
              <a:buAutoNum type="arabicPeriod"/>
            </a:pPr>
            <a:r>
              <a:rPr lang="en-US" sz="1200" kern="0">
                <a:solidFill>
                  <a:srgbClr val="000000"/>
                </a:solidFill>
                <a:latin typeface="+mj-lt"/>
              </a:rPr>
              <a:t>Auf die </a:t>
            </a:r>
            <a:r>
              <a:rPr lang="en-US" sz="1200" kern="0" err="1">
                <a:solidFill>
                  <a:srgbClr val="000000"/>
                </a:solidFill>
                <a:latin typeface="+mj-lt"/>
              </a:rPr>
              <a:t>Übersicht</a:t>
            </a:r>
            <a:r>
              <a:rPr lang="en-US" sz="1200" kern="0">
                <a:solidFill>
                  <a:srgbClr val="000000"/>
                </a:solidFill>
                <a:latin typeface="+mj-lt"/>
              </a:rPr>
              <a:t> </a:t>
            </a:r>
            <a:r>
              <a:rPr lang="en-US" sz="1200" kern="0" err="1">
                <a:solidFill>
                  <a:srgbClr val="000000"/>
                </a:solidFill>
                <a:latin typeface="+mj-lt"/>
              </a:rPr>
              <a:t>gehen</a:t>
            </a:r>
            <a:r>
              <a:rPr lang="en-US" sz="1200" kern="0">
                <a:solidFill>
                  <a:srgbClr val="000000"/>
                </a:solidFill>
                <a:latin typeface="+mj-lt"/>
              </a:rPr>
              <a:t> und </a:t>
            </a:r>
            <a:r>
              <a:rPr lang="en-US" sz="1200" kern="0" err="1">
                <a:solidFill>
                  <a:srgbClr val="000000"/>
                </a:solidFill>
                <a:latin typeface="+mj-lt"/>
              </a:rPr>
              <a:t>unter</a:t>
            </a:r>
            <a:r>
              <a:rPr lang="en-US" sz="1200" kern="0">
                <a:solidFill>
                  <a:srgbClr val="000000"/>
                </a:solidFill>
                <a:latin typeface="+mj-lt"/>
              </a:rPr>
              <a:t> “</a:t>
            </a:r>
            <a:r>
              <a:rPr lang="en-US" sz="1200" kern="0" err="1">
                <a:solidFill>
                  <a:srgbClr val="000000"/>
                </a:solidFill>
                <a:latin typeface="+mj-lt"/>
              </a:rPr>
              <a:t>Meine</a:t>
            </a:r>
            <a:r>
              <a:rPr lang="en-US" sz="1200" kern="0">
                <a:solidFill>
                  <a:srgbClr val="000000"/>
                </a:solidFill>
                <a:latin typeface="+mj-lt"/>
              </a:rPr>
              <a:t> </a:t>
            </a:r>
            <a:r>
              <a:rPr lang="en-US" sz="1200" kern="0" err="1">
                <a:solidFill>
                  <a:srgbClr val="000000"/>
                </a:solidFill>
                <a:latin typeface="+mj-lt"/>
              </a:rPr>
              <a:t>Dokumente</a:t>
            </a:r>
            <a:r>
              <a:rPr lang="en-US" sz="1200" kern="0">
                <a:solidFill>
                  <a:srgbClr val="000000"/>
                </a:solidFill>
                <a:latin typeface="+mj-lt"/>
              </a:rPr>
              <a:t>” die </a:t>
            </a:r>
            <a:r>
              <a:rPr lang="en-US" sz="1200" kern="0" err="1">
                <a:solidFill>
                  <a:srgbClr val="000000"/>
                </a:solidFill>
                <a:latin typeface="+mj-lt"/>
              </a:rPr>
              <a:t>gewünschte</a:t>
            </a:r>
            <a:r>
              <a:rPr lang="en-US" sz="1200" kern="0">
                <a:solidFill>
                  <a:srgbClr val="000000"/>
                </a:solidFill>
                <a:latin typeface="+mj-lt"/>
              </a:rPr>
              <a:t> </a:t>
            </a:r>
            <a:r>
              <a:rPr lang="en-US" sz="1200" kern="0" err="1">
                <a:solidFill>
                  <a:srgbClr val="000000"/>
                </a:solidFill>
                <a:latin typeface="+mj-lt"/>
              </a:rPr>
              <a:t>Bestellung</a:t>
            </a:r>
            <a:r>
              <a:rPr lang="en-US" sz="1200" kern="0">
                <a:solidFill>
                  <a:srgbClr val="000000"/>
                </a:solidFill>
                <a:latin typeface="+mj-lt"/>
              </a:rPr>
              <a:t> </a:t>
            </a:r>
            <a:r>
              <a:rPr lang="en-US" sz="1200" kern="0" err="1">
                <a:solidFill>
                  <a:srgbClr val="000000"/>
                </a:solidFill>
                <a:latin typeface="+mj-lt"/>
              </a:rPr>
              <a:t>suchen</a:t>
            </a:r>
            <a:r>
              <a:rPr lang="en-US" sz="1200" kern="0">
                <a:solidFill>
                  <a:srgbClr val="000000"/>
                </a:solidFill>
                <a:latin typeface="+mj-lt"/>
              </a:rPr>
              <a:t>.</a:t>
            </a:r>
          </a:p>
          <a:p>
            <a:pPr marL="228600" indent="-228600" defTabSz="226800">
              <a:buAutoNum type="arabicPeriod"/>
            </a:pPr>
            <a:r>
              <a:rPr lang="en-US" sz="1200" kern="0">
                <a:solidFill>
                  <a:srgbClr val="000000"/>
                </a:solidFill>
                <a:latin typeface="+mj-lt"/>
              </a:rPr>
              <a:t>Bei der </a:t>
            </a:r>
            <a:r>
              <a:rPr lang="en-US" sz="1200" kern="0" err="1">
                <a:solidFill>
                  <a:srgbClr val="000000"/>
                </a:solidFill>
                <a:latin typeface="+mj-lt"/>
              </a:rPr>
              <a:t>Bestellung</a:t>
            </a:r>
            <a:r>
              <a:rPr lang="en-US" sz="1200" kern="0">
                <a:solidFill>
                  <a:srgbClr val="000000"/>
                </a:solidFill>
                <a:latin typeface="+mj-lt"/>
              </a:rPr>
              <a:t> </a:t>
            </a:r>
            <a:r>
              <a:rPr lang="en-US" sz="1200" kern="0" err="1">
                <a:solidFill>
                  <a:srgbClr val="000000"/>
                </a:solidFill>
                <a:latin typeface="+mj-lt"/>
              </a:rPr>
              <a:t>nach</a:t>
            </a:r>
            <a:r>
              <a:rPr lang="en-US" sz="1200" kern="0">
                <a:solidFill>
                  <a:srgbClr val="000000"/>
                </a:solidFill>
                <a:latin typeface="+mj-lt"/>
              </a:rPr>
              <a:t> </a:t>
            </a:r>
            <a:r>
              <a:rPr lang="en-US" sz="1200" kern="0" err="1">
                <a:solidFill>
                  <a:srgbClr val="000000"/>
                </a:solidFill>
                <a:latin typeface="+mj-lt"/>
              </a:rPr>
              <a:t>unten</a:t>
            </a:r>
            <a:r>
              <a:rPr lang="en-US" sz="1200" kern="0">
                <a:solidFill>
                  <a:srgbClr val="000000"/>
                </a:solidFill>
                <a:latin typeface="+mj-lt"/>
              </a:rPr>
              <a:t> </a:t>
            </a:r>
            <a:r>
              <a:rPr lang="en-US" sz="1200" kern="0" err="1">
                <a:solidFill>
                  <a:srgbClr val="000000"/>
                </a:solidFill>
                <a:latin typeface="+mj-lt"/>
              </a:rPr>
              <a:t>scrollen</a:t>
            </a:r>
            <a:r>
              <a:rPr lang="en-US" sz="1200" kern="0">
                <a:solidFill>
                  <a:srgbClr val="000000"/>
                </a:solidFill>
                <a:latin typeface="+mj-lt"/>
              </a:rPr>
              <a:t> und </a:t>
            </a:r>
            <a:r>
              <a:rPr lang="en-US" sz="1200" kern="0" err="1">
                <a:solidFill>
                  <a:srgbClr val="000000"/>
                </a:solidFill>
                <a:latin typeface="+mj-lt"/>
              </a:rPr>
              <a:t>unter</a:t>
            </a:r>
            <a:r>
              <a:rPr lang="en-US" sz="1200" kern="0">
                <a:solidFill>
                  <a:srgbClr val="000000"/>
                </a:solidFill>
                <a:latin typeface="+mj-lt"/>
              </a:rPr>
              <a:t> “</a:t>
            </a:r>
            <a:r>
              <a:rPr lang="en-US" sz="1200" kern="0" err="1">
                <a:solidFill>
                  <a:srgbClr val="000000"/>
                </a:solidFill>
                <a:latin typeface="+mj-lt"/>
              </a:rPr>
              <a:t>Bestellung</a:t>
            </a:r>
            <a:r>
              <a:rPr lang="en-US" sz="1200" kern="0">
                <a:solidFill>
                  <a:srgbClr val="000000"/>
                </a:solidFill>
                <a:latin typeface="+mj-lt"/>
              </a:rPr>
              <a:t>” auf die </a:t>
            </a:r>
            <a:r>
              <a:rPr lang="en-US" sz="1200" kern="0" err="1">
                <a:solidFill>
                  <a:srgbClr val="000000"/>
                </a:solidFill>
                <a:latin typeface="+mj-lt"/>
              </a:rPr>
              <a:t>Bestellnummer</a:t>
            </a:r>
            <a:r>
              <a:rPr lang="en-US" sz="1200" kern="0">
                <a:solidFill>
                  <a:srgbClr val="000000"/>
                </a:solidFill>
                <a:latin typeface="+mj-lt"/>
              </a:rPr>
              <a:t> </a:t>
            </a:r>
            <a:r>
              <a:rPr lang="en-US" sz="1200" kern="0" err="1">
                <a:solidFill>
                  <a:srgbClr val="000000"/>
                </a:solidFill>
                <a:latin typeface="+mj-lt"/>
              </a:rPr>
              <a:t>klicken</a:t>
            </a:r>
            <a:r>
              <a:rPr lang="en-US" sz="1200" kern="0">
                <a:solidFill>
                  <a:srgbClr val="000000"/>
                </a:solidFill>
                <a:latin typeface="+mj-lt"/>
              </a:rPr>
              <a:t> “4…….”</a:t>
            </a:r>
          </a:p>
          <a:p>
            <a:pPr marL="228600" indent="-228600" defTabSz="226800">
              <a:buAutoNum type="arabicPeriod"/>
            </a:pPr>
            <a:r>
              <a:rPr lang="en-US" sz="1200" kern="0">
                <a:solidFill>
                  <a:srgbClr val="000000"/>
                </a:solidFill>
                <a:latin typeface="+mj-lt"/>
              </a:rPr>
              <a:t>Dann </a:t>
            </a:r>
            <a:r>
              <a:rPr lang="en-US" sz="1200" kern="0" err="1">
                <a:solidFill>
                  <a:srgbClr val="000000"/>
                </a:solidFill>
                <a:latin typeface="+mj-lt"/>
              </a:rPr>
              <a:t>erscheint</a:t>
            </a:r>
            <a:r>
              <a:rPr lang="en-US" sz="1200" kern="0">
                <a:solidFill>
                  <a:srgbClr val="000000"/>
                </a:solidFill>
                <a:latin typeface="+mj-lt"/>
              </a:rPr>
              <a:t> </a:t>
            </a:r>
            <a:r>
              <a:rPr lang="en-US" sz="1200" kern="0" err="1">
                <a:solidFill>
                  <a:srgbClr val="000000"/>
                </a:solidFill>
                <a:latin typeface="+mj-lt"/>
              </a:rPr>
              <a:t>dort</a:t>
            </a:r>
            <a:r>
              <a:rPr lang="en-US" sz="1200" kern="0">
                <a:solidFill>
                  <a:srgbClr val="000000"/>
                </a:solidFill>
                <a:latin typeface="+mj-lt"/>
              </a:rPr>
              <a:t> </a:t>
            </a:r>
            <a:r>
              <a:rPr lang="en-US" sz="1200" kern="0" err="1">
                <a:solidFill>
                  <a:srgbClr val="000000"/>
                </a:solidFill>
                <a:latin typeface="+mj-lt"/>
              </a:rPr>
              <a:t>eine</a:t>
            </a:r>
            <a:r>
              <a:rPr lang="en-US" sz="1200" kern="0">
                <a:solidFill>
                  <a:srgbClr val="000000"/>
                </a:solidFill>
                <a:latin typeface="+mj-lt"/>
              </a:rPr>
              <a:t> </a:t>
            </a:r>
            <a:r>
              <a:rPr lang="en-US" sz="1200" kern="0" err="1">
                <a:solidFill>
                  <a:srgbClr val="000000"/>
                </a:solidFill>
                <a:latin typeface="+mj-lt"/>
              </a:rPr>
              <a:t>neue</a:t>
            </a:r>
            <a:r>
              <a:rPr lang="en-US" sz="1200" kern="0">
                <a:solidFill>
                  <a:srgbClr val="000000"/>
                </a:solidFill>
                <a:latin typeface="+mj-lt"/>
              </a:rPr>
              <a:t> </a:t>
            </a:r>
            <a:r>
              <a:rPr lang="en-US" sz="1200" kern="0" err="1">
                <a:solidFill>
                  <a:srgbClr val="000000"/>
                </a:solidFill>
                <a:latin typeface="+mj-lt"/>
              </a:rPr>
              <a:t>Ansicht</a:t>
            </a:r>
            <a:r>
              <a:rPr lang="en-US" sz="1200" kern="0">
                <a:solidFill>
                  <a:srgbClr val="000000"/>
                </a:solidFill>
                <a:latin typeface="+mj-lt"/>
              </a:rPr>
              <a:t> und </a:t>
            </a:r>
            <a:r>
              <a:rPr lang="en-US" sz="1200" kern="0" err="1">
                <a:solidFill>
                  <a:srgbClr val="000000"/>
                </a:solidFill>
                <a:latin typeface="+mj-lt"/>
              </a:rPr>
              <a:t>anstatt</a:t>
            </a:r>
            <a:r>
              <a:rPr lang="en-US" sz="1200" kern="0">
                <a:solidFill>
                  <a:srgbClr val="000000"/>
                </a:solidFill>
                <a:latin typeface="+mj-lt"/>
              </a:rPr>
              <a:t> der </a:t>
            </a:r>
            <a:r>
              <a:rPr lang="en-US" sz="1200" kern="0" err="1">
                <a:solidFill>
                  <a:srgbClr val="000000"/>
                </a:solidFill>
                <a:latin typeface="+mj-lt"/>
              </a:rPr>
              <a:t>Bestellnummer</a:t>
            </a:r>
            <a:r>
              <a:rPr lang="en-US" sz="1200" kern="0">
                <a:solidFill>
                  <a:srgbClr val="000000"/>
                </a:solidFill>
                <a:latin typeface="+mj-lt"/>
              </a:rPr>
              <a:t> </a:t>
            </a:r>
            <a:r>
              <a:rPr lang="en-US" sz="1200" kern="0" err="1">
                <a:solidFill>
                  <a:srgbClr val="000000"/>
                </a:solidFill>
                <a:latin typeface="+mj-lt"/>
              </a:rPr>
              <a:t>wird</a:t>
            </a:r>
            <a:r>
              <a:rPr lang="en-US" sz="1200" kern="0">
                <a:solidFill>
                  <a:srgbClr val="000000"/>
                </a:solidFill>
                <a:latin typeface="+mj-lt"/>
              </a:rPr>
              <a:t> die </a:t>
            </a:r>
            <a:r>
              <a:rPr lang="en-US" sz="1200" kern="0" err="1">
                <a:solidFill>
                  <a:srgbClr val="000000"/>
                </a:solidFill>
                <a:latin typeface="+mj-lt"/>
              </a:rPr>
              <a:t>Anforderungs</a:t>
            </a:r>
            <a:r>
              <a:rPr lang="en-US" sz="1200" kern="0">
                <a:solidFill>
                  <a:srgbClr val="000000"/>
                </a:solidFill>
                <a:latin typeface="+mj-lt"/>
              </a:rPr>
              <a:t>-ID </a:t>
            </a:r>
            <a:r>
              <a:rPr lang="en-US" sz="1200" kern="0" err="1">
                <a:solidFill>
                  <a:srgbClr val="000000"/>
                </a:solidFill>
                <a:latin typeface="+mj-lt"/>
              </a:rPr>
              <a:t>angezeigt</a:t>
            </a:r>
            <a:r>
              <a:rPr lang="en-US" sz="1200" kern="0">
                <a:solidFill>
                  <a:srgbClr val="000000"/>
                </a:solidFill>
                <a:latin typeface="+mj-lt"/>
              </a:rPr>
              <a:t> “PR…”</a:t>
            </a:r>
          </a:p>
          <a:p>
            <a:pPr marL="228600" indent="-228600" defTabSz="226800">
              <a:buAutoNum type="arabicPeriod"/>
            </a:pPr>
            <a:r>
              <a:rPr lang="en-US" sz="1200" kern="0">
                <a:solidFill>
                  <a:srgbClr val="000000"/>
                </a:solidFill>
                <a:latin typeface="+mj-lt"/>
              </a:rPr>
              <a:t>In </a:t>
            </a:r>
            <a:r>
              <a:rPr lang="en-US" sz="1200" kern="0" err="1">
                <a:solidFill>
                  <a:srgbClr val="000000"/>
                </a:solidFill>
                <a:latin typeface="+mj-lt"/>
              </a:rPr>
              <a:t>dieser</a:t>
            </a:r>
            <a:r>
              <a:rPr lang="en-US" sz="1200" kern="0">
                <a:solidFill>
                  <a:srgbClr val="000000"/>
                </a:solidFill>
                <a:latin typeface="+mj-lt"/>
              </a:rPr>
              <a:t> </a:t>
            </a:r>
            <a:r>
              <a:rPr lang="en-US" sz="1200" kern="0" err="1">
                <a:solidFill>
                  <a:srgbClr val="000000"/>
                </a:solidFill>
                <a:latin typeface="+mj-lt"/>
              </a:rPr>
              <a:t>Ansicht</a:t>
            </a:r>
            <a:r>
              <a:rPr lang="en-US" sz="1200" kern="0">
                <a:solidFill>
                  <a:srgbClr val="000000"/>
                </a:solidFill>
                <a:latin typeface="+mj-lt"/>
              </a:rPr>
              <a:t> </a:t>
            </a:r>
            <a:r>
              <a:rPr lang="en-US" sz="1200" kern="0" err="1">
                <a:solidFill>
                  <a:srgbClr val="000000"/>
                </a:solidFill>
                <a:latin typeface="+mj-lt"/>
              </a:rPr>
              <a:t>zeigt</a:t>
            </a:r>
            <a:r>
              <a:rPr lang="en-US" sz="1200" kern="0">
                <a:solidFill>
                  <a:srgbClr val="000000"/>
                </a:solidFill>
                <a:latin typeface="+mj-lt"/>
              </a:rPr>
              <a:t> es </a:t>
            </a:r>
            <a:r>
              <a:rPr lang="en-US" sz="1200" kern="0" err="1">
                <a:solidFill>
                  <a:srgbClr val="000000"/>
                </a:solidFill>
                <a:latin typeface="+mj-lt"/>
              </a:rPr>
              <a:t>oben</a:t>
            </a:r>
            <a:r>
              <a:rPr lang="en-US" sz="1200" kern="0">
                <a:solidFill>
                  <a:srgbClr val="000000"/>
                </a:solidFill>
                <a:latin typeface="+mj-lt"/>
              </a:rPr>
              <a:t> </a:t>
            </a:r>
            <a:r>
              <a:rPr lang="en-US" sz="1200" kern="0" err="1">
                <a:solidFill>
                  <a:srgbClr val="000000"/>
                </a:solidFill>
                <a:latin typeface="+mj-lt"/>
              </a:rPr>
              <a:t>fünf</a:t>
            </a:r>
            <a:r>
              <a:rPr lang="en-US" sz="1200" kern="0">
                <a:solidFill>
                  <a:srgbClr val="000000"/>
                </a:solidFill>
                <a:latin typeface="+mj-lt"/>
              </a:rPr>
              <a:t> Reiter an, </a:t>
            </a:r>
            <a:r>
              <a:rPr lang="en-US" sz="1200" kern="0" err="1">
                <a:solidFill>
                  <a:srgbClr val="000000"/>
                </a:solidFill>
                <a:latin typeface="+mj-lt"/>
              </a:rPr>
              <a:t>wobei</a:t>
            </a:r>
            <a:r>
              <a:rPr lang="en-US" sz="1200" kern="0">
                <a:solidFill>
                  <a:srgbClr val="000000"/>
                </a:solidFill>
                <a:latin typeface="+mj-lt"/>
              </a:rPr>
              <a:t> </a:t>
            </a:r>
            <a:r>
              <a:rPr lang="en-US" sz="1200" kern="0" err="1">
                <a:solidFill>
                  <a:srgbClr val="000000"/>
                </a:solidFill>
                <a:latin typeface="+mj-lt"/>
              </a:rPr>
              <a:t>einer</a:t>
            </a:r>
            <a:r>
              <a:rPr lang="en-US" sz="1200" kern="0">
                <a:solidFill>
                  <a:srgbClr val="000000"/>
                </a:solidFill>
                <a:latin typeface="+mj-lt"/>
              </a:rPr>
              <a:t> </a:t>
            </a:r>
            <a:r>
              <a:rPr lang="en-US" sz="1200" kern="0" err="1">
                <a:solidFill>
                  <a:srgbClr val="000000"/>
                </a:solidFill>
                <a:latin typeface="+mj-lt"/>
              </a:rPr>
              <a:t>davon</a:t>
            </a:r>
            <a:r>
              <a:rPr lang="en-US" sz="1200" kern="0">
                <a:solidFill>
                  <a:srgbClr val="000000"/>
                </a:solidFill>
                <a:latin typeface="+mj-lt"/>
              </a:rPr>
              <a:t> die “</a:t>
            </a:r>
            <a:r>
              <a:rPr lang="en-US" sz="1200" kern="0" err="1">
                <a:solidFill>
                  <a:srgbClr val="000000"/>
                </a:solidFill>
                <a:latin typeface="+mj-lt"/>
              </a:rPr>
              <a:t>Leistungserfassungsblätter</a:t>
            </a:r>
            <a:r>
              <a:rPr lang="en-US" sz="1200" kern="0">
                <a:solidFill>
                  <a:srgbClr val="000000"/>
                </a:solidFill>
                <a:latin typeface="+mj-lt"/>
              </a:rPr>
              <a:t>” </a:t>
            </a:r>
            <a:r>
              <a:rPr lang="en-US" sz="1200" kern="0" err="1">
                <a:solidFill>
                  <a:srgbClr val="000000"/>
                </a:solidFill>
                <a:latin typeface="+mj-lt"/>
              </a:rPr>
              <a:t>beinhaltet</a:t>
            </a:r>
            <a:r>
              <a:rPr lang="en-US" sz="1200" kern="0">
                <a:solidFill>
                  <a:srgbClr val="000000"/>
                </a:solidFill>
                <a:latin typeface="+mj-lt"/>
              </a:rPr>
              <a:t> </a:t>
            </a:r>
          </a:p>
          <a:p>
            <a:pPr marL="228600" indent="-228600" defTabSz="226800">
              <a:buAutoNum type="arabicPeriod"/>
            </a:pPr>
            <a:r>
              <a:rPr lang="en-US" sz="1200" kern="0" err="1">
                <a:solidFill>
                  <a:srgbClr val="000000"/>
                </a:solidFill>
                <a:latin typeface="+mj-lt"/>
              </a:rPr>
              <a:t>Ebenfalls</a:t>
            </a:r>
            <a:r>
              <a:rPr lang="en-US" sz="1200" kern="0">
                <a:solidFill>
                  <a:srgbClr val="000000"/>
                </a:solidFill>
                <a:latin typeface="+mj-lt"/>
              </a:rPr>
              <a:t> </a:t>
            </a:r>
            <a:r>
              <a:rPr lang="en-US" sz="1200" kern="0" err="1">
                <a:solidFill>
                  <a:srgbClr val="000000"/>
                </a:solidFill>
                <a:latin typeface="+mj-lt"/>
              </a:rPr>
              <a:t>kann</a:t>
            </a:r>
            <a:r>
              <a:rPr lang="en-US" sz="1200" kern="0">
                <a:solidFill>
                  <a:srgbClr val="000000"/>
                </a:solidFill>
                <a:latin typeface="+mj-lt"/>
              </a:rPr>
              <a:t> man in den </a:t>
            </a:r>
            <a:r>
              <a:rPr lang="en-US" sz="1200" kern="0" err="1">
                <a:solidFill>
                  <a:srgbClr val="000000"/>
                </a:solidFill>
                <a:latin typeface="+mj-lt"/>
              </a:rPr>
              <a:t>Genehmigungsablauf</a:t>
            </a:r>
            <a:r>
              <a:rPr lang="en-US" sz="1200" kern="0">
                <a:solidFill>
                  <a:srgbClr val="000000"/>
                </a:solidFill>
                <a:latin typeface="+mj-lt"/>
              </a:rPr>
              <a:t> </a:t>
            </a:r>
            <a:r>
              <a:rPr lang="en-US" sz="1200" kern="0" err="1">
                <a:solidFill>
                  <a:srgbClr val="000000"/>
                </a:solidFill>
                <a:latin typeface="+mj-lt"/>
              </a:rPr>
              <a:t>einsehen</a:t>
            </a:r>
            <a:r>
              <a:rPr lang="en-US" sz="1200" kern="0">
                <a:solidFill>
                  <a:srgbClr val="000000"/>
                </a:solidFill>
                <a:latin typeface="+mj-lt"/>
              </a:rPr>
              <a:t> und in die “</a:t>
            </a:r>
            <a:r>
              <a:rPr lang="en-US" sz="1200" kern="0" err="1">
                <a:solidFill>
                  <a:srgbClr val="000000"/>
                </a:solidFill>
                <a:latin typeface="+mj-lt"/>
              </a:rPr>
              <a:t>Historie</a:t>
            </a:r>
            <a:r>
              <a:rPr lang="en-US" sz="1200" kern="0">
                <a:solidFill>
                  <a:srgbClr val="000000"/>
                </a:solidFill>
                <a:latin typeface="+mj-lt"/>
              </a:rPr>
              <a:t>”</a:t>
            </a:r>
          </a:p>
          <a:p>
            <a:pPr marL="342900" indent="-342900" defTabSz="226800">
              <a:buFont typeface="Segoe UI"/>
              <a:buAutoNum type="arabicPeriod"/>
            </a:pPr>
            <a:endParaRPr lang="en-US" sz="1200" kern="0">
              <a:solidFill>
                <a:srgbClr val="000000"/>
              </a:solidFill>
              <a:latin typeface="+mj-lt"/>
              <a:cs typeface="Segoe UI"/>
            </a:endParaRPr>
          </a:p>
        </p:txBody>
      </p:sp>
      <p:pic>
        <p:nvPicPr>
          <p:cNvPr id="14" name="Grafik 13">
            <a:extLst>
              <a:ext uri="{FF2B5EF4-FFF2-40B4-BE49-F238E27FC236}">
                <a16:creationId xmlns:a16="http://schemas.microsoft.com/office/drawing/2014/main" id="{8EBC95F7-EBF3-C690-01D9-BB6552ED66B1}"/>
              </a:ext>
            </a:extLst>
          </p:cNvPr>
          <p:cNvPicPr>
            <a:picLocks noChangeAspect="1"/>
          </p:cNvPicPr>
          <p:nvPr/>
        </p:nvPicPr>
        <p:blipFill>
          <a:blip r:embed="rId5"/>
          <a:stretch>
            <a:fillRect/>
          </a:stretch>
        </p:blipFill>
        <p:spPr>
          <a:xfrm>
            <a:off x="5159896" y="4398124"/>
            <a:ext cx="4536052" cy="2079231"/>
          </a:xfrm>
          <a:prstGeom prst="rect">
            <a:avLst/>
          </a:prstGeom>
        </p:spPr>
      </p:pic>
      <p:sp>
        <p:nvSpPr>
          <p:cNvPr id="21" name="Isosceles Triangle 10">
            <a:extLst>
              <a:ext uri="{FF2B5EF4-FFF2-40B4-BE49-F238E27FC236}">
                <a16:creationId xmlns:a16="http://schemas.microsoft.com/office/drawing/2014/main" id="{110977A0-EA3A-97ED-1C80-651D90628C51}"/>
              </a:ext>
            </a:extLst>
          </p:cNvPr>
          <p:cNvSpPr/>
          <p:nvPr/>
        </p:nvSpPr>
        <p:spPr>
          <a:xfrm rot="10800000">
            <a:off x="6897570" y="3923014"/>
            <a:ext cx="1060704" cy="176464"/>
          </a:xfrm>
          <a:prstGeom prst="triangle">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72000" tIns="72000" rIns="72000" bIns="72000" rtlCol="0" anchor="t"/>
          <a:lstStyle/>
          <a:p>
            <a:pPr algn="l"/>
            <a:endParaRPr lang="en-US" sz="1800">
              <a:solidFill>
                <a:schemeClr val="bg1"/>
              </a:solidFill>
            </a:endParaRPr>
          </a:p>
        </p:txBody>
      </p:sp>
    </p:spTree>
    <p:extLst>
      <p:ext uri="{BB962C8B-B14F-4D97-AF65-F5344CB8AC3E}">
        <p14:creationId xmlns:p14="http://schemas.microsoft.com/office/powerpoint/2010/main" val="213837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ihandform: Form 10">
            <a:extLst>
              <a:ext uri="{FF2B5EF4-FFF2-40B4-BE49-F238E27FC236}">
                <a16:creationId xmlns:a16="http://schemas.microsoft.com/office/drawing/2014/main" id="{F7B76A51-FAFD-2FC5-4DC0-5BB45B5E73CE}"/>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18</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Richtige Warengruppe erfassen</a:t>
            </a:r>
            <a:br>
              <a:rPr lang="de-CH"/>
            </a:br>
            <a:r>
              <a:rPr lang="de-CH" b="0"/>
              <a:t>"Wie bestelle ich was"-App: Dienstleistungen von Agenturen</a:t>
            </a:r>
            <a:endParaRPr lang="de-CH"/>
          </a:p>
        </p:txBody>
      </p:sp>
      <p:sp>
        <p:nvSpPr>
          <p:cNvPr id="6" name="Textfeld 5">
            <a:extLst>
              <a:ext uri="{FF2B5EF4-FFF2-40B4-BE49-F238E27FC236}">
                <a16:creationId xmlns:a16="http://schemas.microsoft.com/office/drawing/2014/main" id="{3AA9C135-B455-69BE-837D-B60FB61ED143}"/>
              </a:ext>
            </a:extLst>
          </p:cNvPr>
          <p:cNvSpPr txBox="1"/>
          <p:nvPr/>
        </p:nvSpPr>
        <p:spPr bwMode="auto">
          <a:xfrm>
            <a:off x="408214" y="1729834"/>
            <a:ext cx="4156528" cy="350078"/>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1400" kern="0">
                <a:solidFill>
                  <a:srgbClr val="000000"/>
                </a:solidFill>
                <a:latin typeface="+mj-lt"/>
              </a:rPr>
              <a:t>Leistungen Werbeagenturen (</a:t>
            </a:r>
            <a:r>
              <a:rPr lang="de-DE" sz="1400" kern="0">
                <a:solidFill>
                  <a:srgbClr val="000000"/>
                </a:solidFill>
                <a:latin typeface="+mj-lt"/>
                <a:hlinkClick r:id="rId2"/>
              </a:rPr>
              <a:t>Booklet Beschaffung</a:t>
            </a:r>
            <a:r>
              <a:rPr lang="de-DE" sz="1400" kern="0">
                <a:solidFill>
                  <a:srgbClr val="000000"/>
                </a:solidFill>
                <a:latin typeface="+mj-lt"/>
              </a:rPr>
              <a:t>) </a:t>
            </a:r>
            <a:endParaRPr lang="de-DE" sz="1400">
              <a:latin typeface="+mj-lt"/>
            </a:endParaRPr>
          </a:p>
        </p:txBody>
      </p:sp>
      <p:pic>
        <p:nvPicPr>
          <p:cNvPr id="7" name="Grafik 5" descr="Ein Bild, das Tisch enthält.&#10;&#10;Beschreibung automatisch generiert.">
            <a:extLst>
              <a:ext uri="{FF2B5EF4-FFF2-40B4-BE49-F238E27FC236}">
                <a16:creationId xmlns:a16="http://schemas.microsoft.com/office/drawing/2014/main" id="{10D8358E-463E-0648-6317-C28858A2711D}"/>
              </a:ext>
            </a:extLst>
          </p:cNvPr>
          <p:cNvPicPr>
            <a:picLocks noChangeAspect="1"/>
          </p:cNvPicPr>
          <p:nvPr/>
        </p:nvPicPr>
        <p:blipFill>
          <a:blip r:embed="rId3"/>
          <a:stretch>
            <a:fillRect/>
          </a:stretch>
        </p:blipFill>
        <p:spPr>
          <a:xfrm>
            <a:off x="406400" y="4637743"/>
            <a:ext cx="4055406" cy="1683845"/>
          </a:xfrm>
          <a:prstGeom prst="rect">
            <a:avLst/>
          </a:prstGeom>
        </p:spPr>
      </p:pic>
      <p:sp>
        <p:nvSpPr>
          <p:cNvPr id="8" name="Textfeld 7">
            <a:extLst>
              <a:ext uri="{FF2B5EF4-FFF2-40B4-BE49-F238E27FC236}">
                <a16:creationId xmlns:a16="http://schemas.microsoft.com/office/drawing/2014/main" id="{50CD4AA4-BDE2-0C8C-9F18-79B9D50B6F7E}"/>
              </a:ext>
            </a:extLst>
          </p:cNvPr>
          <p:cNvSpPr txBox="1"/>
          <p:nvPr/>
        </p:nvSpPr>
        <p:spPr bwMode="auto">
          <a:xfrm>
            <a:off x="406400" y="4264315"/>
            <a:ext cx="4319634" cy="350078"/>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1400" kern="0">
                <a:solidFill>
                  <a:srgbClr val="000000"/>
                </a:solidFill>
                <a:latin typeface="+mj-lt"/>
              </a:rPr>
              <a:t>Leistungen Medienagenturen (</a:t>
            </a:r>
            <a:r>
              <a:rPr lang="de-DE" sz="1400" kern="0">
                <a:solidFill>
                  <a:srgbClr val="000000"/>
                </a:solidFill>
                <a:latin typeface="+mj-lt"/>
                <a:hlinkClick r:id="rId2"/>
              </a:rPr>
              <a:t>Booklet Beschaffung</a:t>
            </a:r>
            <a:r>
              <a:rPr lang="de-DE" sz="1400" kern="0">
                <a:solidFill>
                  <a:srgbClr val="000000"/>
                </a:solidFill>
                <a:latin typeface="+mj-lt"/>
              </a:rPr>
              <a:t>) </a:t>
            </a:r>
            <a:endParaRPr lang="de-DE" sz="1400" kern="0">
              <a:latin typeface="+mj-lt"/>
            </a:endParaRPr>
          </a:p>
        </p:txBody>
      </p:sp>
      <p:pic>
        <p:nvPicPr>
          <p:cNvPr id="9" name="Grafik 9">
            <a:extLst>
              <a:ext uri="{FF2B5EF4-FFF2-40B4-BE49-F238E27FC236}">
                <a16:creationId xmlns:a16="http://schemas.microsoft.com/office/drawing/2014/main" id="{EE7BD80E-67FB-6ADA-8448-AF41FE7DA082}"/>
              </a:ext>
            </a:extLst>
          </p:cNvPr>
          <p:cNvPicPr>
            <a:picLocks noChangeAspect="1"/>
          </p:cNvPicPr>
          <p:nvPr/>
        </p:nvPicPr>
        <p:blipFill>
          <a:blip r:embed="rId4"/>
          <a:stretch>
            <a:fillRect/>
          </a:stretch>
        </p:blipFill>
        <p:spPr>
          <a:xfrm>
            <a:off x="453604" y="2124113"/>
            <a:ext cx="4104395" cy="1870151"/>
          </a:xfrm>
          <a:prstGeom prst="rect">
            <a:avLst/>
          </a:prstGeom>
        </p:spPr>
      </p:pic>
      <p:sp>
        <p:nvSpPr>
          <p:cNvPr id="13" name="Textfeld 12">
            <a:extLst>
              <a:ext uri="{FF2B5EF4-FFF2-40B4-BE49-F238E27FC236}">
                <a16:creationId xmlns:a16="http://schemas.microsoft.com/office/drawing/2014/main" id="{4DB55A4B-A2B5-CE11-9C9E-C72594693039}"/>
              </a:ext>
            </a:extLst>
          </p:cNvPr>
          <p:cNvSpPr txBox="1"/>
          <p:nvPr/>
        </p:nvSpPr>
        <p:spPr bwMode="auto">
          <a:xfrm>
            <a:off x="5468559" y="1719034"/>
            <a:ext cx="5841592" cy="350078"/>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1400" kern="0">
                <a:latin typeface="+mj-lt"/>
              </a:rPr>
              <a:t>Leistungen Druckereien (Dienstleistung auswählen; </a:t>
            </a:r>
            <a:r>
              <a:rPr lang="de-DE" sz="1400" kern="0">
                <a:solidFill>
                  <a:srgbClr val="000000"/>
                </a:solidFill>
                <a:latin typeface="+mj-lt"/>
                <a:hlinkClick r:id="rId5" action="ppaction://hlinksldjump"/>
              </a:rPr>
              <a:t>Booklet Beschaffung</a:t>
            </a:r>
            <a:r>
              <a:rPr lang="de-DE" sz="1400" kern="0">
                <a:latin typeface="+mj-lt"/>
              </a:rPr>
              <a:t>): </a:t>
            </a:r>
          </a:p>
        </p:txBody>
      </p:sp>
      <p:pic>
        <p:nvPicPr>
          <p:cNvPr id="2" name="Grafik 9">
            <a:extLst>
              <a:ext uri="{FF2B5EF4-FFF2-40B4-BE49-F238E27FC236}">
                <a16:creationId xmlns:a16="http://schemas.microsoft.com/office/drawing/2014/main" id="{1E65A8A3-2B3D-6CD5-4B33-A3D332107FF6}"/>
              </a:ext>
            </a:extLst>
          </p:cNvPr>
          <p:cNvPicPr>
            <a:picLocks noChangeAspect="1"/>
          </p:cNvPicPr>
          <p:nvPr/>
        </p:nvPicPr>
        <p:blipFill>
          <a:blip r:embed="rId6"/>
          <a:stretch>
            <a:fillRect/>
          </a:stretch>
        </p:blipFill>
        <p:spPr>
          <a:xfrm>
            <a:off x="5553389" y="2100744"/>
            <a:ext cx="5129683" cy="1567940"/>
          </a:xfrm>
          <a:prstGeom prst="rect">
            <a:avLst/>
          </a:prstGeom>
        </p:spPr>
      </p:pic>
      <p:sp>
        <p:nvSpPr>
          <p:cNvPr id="12" name="Textfeld 11">
            <a:extLst>
              <a:ext uri="{FF2B5EF4-FFF2-40B4-BE49-F238E27FC236}">
                <a16:creationId xmlns:a16="http://schemas.microsoft.com/office/drawing/2014/main" id="{C9E47BC0-8E56-0911-C3A4-9919B72ABD65}"/>
              </a:ext>
            </a:extLst>
          </p:cNvPr>
          <p:cNvSpPr txBox="1"/>
          <p:nvPr/>
        </p:nvSpPr>
        <p:spPr bwMode="auto">
          <a:xfrm>
            <a:off x="5610204" y="4256917"/>
            <a:ext cx="4319634" cy="350078"/>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1400" kern="0">
                <a:solidFill>
                  <a:srgbClr val="000000"/>
                </a:solidFill>
                <a:latin typeface="+mj-lt"/>
              </a:rPr>
              <a:t>Leistungen Adressdienstleister (</a:t>
            </a:r>
            <a:r>
              <a:rPr lang="de-DE" sz="1400" kern="0">
                <a:solidFill>
                  <a:srgbClr val="000000"/>
                </a:solidFill>
                <a:latin typeface="+mj-lt"/>
                <a:hlinkClick r:id="rId5" action="ppaction://hlinksldjump"/>
              </a:rPr>
              <a:t>Booklet Beschaffung</a:t>
            </a:r>
            <a:r>
              <a:rPr lang="de-DE" sz="1400" kern="0">
                <a:solidFill>
                  <a:srgbClr val="000000"/>
                </a:solidFill>
                <a:latin typeface="+mj-lt"/>
              </a:rPr>
              <a:t>)</a:t>
            </a:r>
            <a:endParaRPr lang="de-DE" sz="1400" kern="0">
              <a:latin typeface="+mj-lt"/>
            </a:endParaRPr>
          </a:p>
        </p:txBody>
      </p:sp>
      <p:pic>
        <p:nvPicPr>
          <p:cNvPr id="16" name="Grafik 15" descr="Ein Bild, das Text, Screenshot, Software, Schrift enthält.&#10;&#10;Automatisch generierte Beschreibung">
            <a:extLst>
              <a:ext uri="{FF2B5EF4-FFF2-40B4-BE49-F238E27FC236}">
                <a16:creationId xmlns:a16="http://schemas.microsoft.com/office/drawing/2014/main" id="{C18645A8-8484-A7FA-98CB-35ED5DAAD2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5917" y="4697573"/>
            <a:ext cx="4714328" cy="1953514"/>
          </a:xfrm>
          <a:prstGeom prst="rect">
            <a:avLst/>
          </a:prstGeom>
        </p:spPr>
      </p:pic>
    </p:spTree>
    <p:extLst>
      <p:ext uri="{BB962C8B-B14F-4D97-AF65-F5344CB8AC3E}">
        <p14:creationId xmlns:p14="http://schemas.microsoft.com/office/powerpoint/2010/main" val="2473586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ihandform: Form 9">
            <a:extLst>
              <a:ext uri="{FF2B5EF4-FFF2-40B4-BE49-F238E27FC236}">
                <a16:creationId xmlns:a16="http://schemas.microsoft.com/office/drawing/2014/main" id="{8868B302-0B01-EA7A-341B-9400A5000CEB}"/>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19</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Druckerzeugnisse als Waren erfassen</a:t>
            </a:r>
            <a:br>
              <a:rPr lang="de-CH"/>
            </a:br>
            <a:r>
              <a:rPr lang="de-CH" b="0"/>
              <a:t>Hilfestellung</a:t>
            </a:r>
            <a:br>
              <a:rPr lang="de-CH"/>
            </a:br>
            <a:endParaRPr lang="de-CH"/>
          </a:p>
        </p:txBody>
      </p:sp>
      <p:sp>
        <p:nvSpPr>
          <p:cNvPr id="13" name="Textfeld 12">
            <a:extLst>
              <a:ext uri="{FF2B5EF4-FFF2-40B4-BE49-F238E27FC236}">
                <a16:creationId xmlns:a16="http://schemas.microsoft.com/office/drawing/2014/main" id="{4DB55A4B-A2B5-CE11-9C9E-C72594693039}"/>
              </a:ext>
            </a:extLst>
          </p:cNvPr>
          <p:cNvSpPr txBox="1"/>
          <p:nvPr/>
        </p:nvSpPr>
        <p:spPr bwMode="auto">
          <a:xfrm>
            <a:off x="570685" y="1841154"/>
            <a:ext cx="11031794" cy="847137"/>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1200" b="1" kern="0">
                <a:solidFill>
                  <a:srgbClr val="000000"/>
                </a:solidFill>
                <a:latin typeface="+mj-lt"/>
              </a:rPr>
              <a:t>Leistungen Druckereien als Waren erfassen: </a:t>
            </a:r>
          </a:p>
          <a:p>
            <a:pPr marL="59055" indent="-285750" defTabSz="226800">
              <a:lnSpc>
                <a:spcPct val="95000"/>
              </a:lnSpc>
              <a:spcBef>
                <a:spcPct val="0"/>
              </a:spcBef>
              <a:buFont typeface="Arial"/>
              <a:buChar char="•"/>
            </a:pPr>
            <a:r>
              <a:rPr lang="de-DE" sz="1200" kern="0">
                <a:solidFill>
                  <a:srgbClr val="000000"/>
                </a:solidFill>
                <a:latin typeface="+mj-lt"/>
              </a:rPr>
              <a:t>"Warenbeschaffung Konzern" den Auftrag eingeben</a:t>
            </a:r>
          </a:p>
          <a:p>
            <a:pPr marL="59055" indent="-285750" defTabSz="226800">
              <a:lnSpc>
                <a:spcPct val="95000"/>
              </a:lnSpc>
              <a:spcBef>
                <a:spcPct val="0"/>
              </a:spcBef>
              <a:buFont typeface="Arial"/>
              <a:buChar char="•"/>
            </a:pPr>
            <a:r>
              <a:rPr lang="de-DE" sz="1200" kern="0">
                <a:latin typeface="+mj-lt"/>
                <a:cs typeface="Arial"/>
              </a:rPr>
              <a:t>Druckerzeugnisse/Druck- und Schreibpapier wählen</a:t>
            </a:r>
          </a:p>
          <a:p>
            <a:pPr marL="59055" indent="-285750" defTabSz="226800">
              <a:lnSpc>
                <a:spcPct val="95000"/>
              </a:lnSpc>
              <a:spcBef>
                <a:spcPct val="0"/>
              </a:spcBef>
              <a:buFont typeface="Arial"/>
              <a:buChar char="•"/>
            </a:pPr>
            <a:r>
              <a:rPr lang="de-DE" sz="1200" kern="0">
                <a:latin typeface="+mj-lt"/>
                <a:cs typeface="Arial"/>
              </a:rPr>
              <a:t>Alternativ findet man Druckerzeugnisse auch unter Büromaterial und dann Katalog Post CH AG - Druckerzeugnisse</a:t>
            </a:r>
          </a:p>
        </p:txBody>
      </p:sp>
      <p:sp>
        <p:nvSpPr>
          <p:cNvPr id="2" name="Textfeld 1">
            <a:extLst>
              <a:ext uri="{FF2B5EF4-FFF2-40B4-BE49-F238E27FC236}">
                <a16:creationId xmlns:a16="http://schemas.microsoft.com/office/drawing/2014/main" id="{69B68FC3-2BC1-3A75-1AC5-992238F70526}"/>
              </a:ext>
            </a:extLst>
          </p:cNvPr>
          <p:cNvSpPr txBox="1"/>
          <p:nvPr/>
        </p:nvSpPr>
        <p:spPr bwMode="auto">
          <a:xfrm>
            <a:off x="7960426" y="123566"/>
            <a:ext cx="4028193" cy="496272"/>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1200" b="1" kern="0">
                <a:solidFill>
                  <a:srgbClr val="FF0000"/>
                </a:solidFill>
              </a:rPr>
              <a:t>ACHTUNG: </a:t>
            </a:r>
            <a:r>
              <a:rPr lang="de-DE" sz="1200" kern="0"/>
              <a:t>Rechnungen der Druckereien können in diesem Fall nicht als Teilrechnungen abgerechnet werden</a:t>
            </a:r>
          </a:p>
        </p:txBody>
      </p:sp>
      <p:pic>
        <p:nvPicPr>
          <p:cNvPr id="6" name="Grafik 6">
            <a:extLst>
              <a:ext uri="{FF2B5EF4-FFF2-40B4-BE49-F238E27FC236}">
                <a16:creationId xmlns:a16="http://schemas.microsoft.com/office/drawing/2014/main" id="{332FD7C5-6686-DB1A-A3DC-397EF7205579}"/>
              </a:ext>
            </a:extLst>
          </p:cNvPr>
          <p:cNvPicPr>
            <a:picLocks noChangeAspect="1"/>
          </p:cNvPicPr>
          <p:nvPr/>
        </p:nvPicPr>
        <p:blipFill>
          <a:blip r:embed="rId2"/>
          <a:stretch>
            <a:fillRect/>
          </a:stretch>
        </p:blipFill>
        <p:spPr>
          <a:xfrm>
            <a:off x="3719736" y="2752145"/>
            <a:ext cx="4463827" cy="1291267"/>
          </a:xfrm>
          <a:prstGeom prst="rect">
            <a:avLst/>
          </a:prstGeom>
        </p:spPr>
      </p:pic>
      <p:pic>
        <p:nvPicPr>
          <p:cNvPr id="7" name="Grafik 7">
            <a:extLst>
              <a:ext uri="{FF2B5EF4-FFF2-40B4-BE49-F238E27FC236}">
                <a16:creationId xmlns:a16="http://schemas.microsoft.com/office/drawing/2014/main" id="{E0913529-B127-3A2D-01EF-464D5064171C}"/>
              </a:ext>
            </a:extLst>
          </p:cNvPr>
          <p:cNvPicPr>
            <a:picLocks noChangeAspect="1"/>
          </p:cNvPicPr>
          <p:nvPr/>
        </p:nvPicPr>
        <p:blipFill>
          <a:blip r:embed="rId3"/>
          <a:stretch>
            <a:fillRect/>
          </a:stretch>
        </p:blipFill>
        <p:spPr>
          <a:xfrm>
            <a:off x="667928" y="2748400"/>
            <a:ext cx="2330972" cy="1296039"/>
          </a:xfrm>
          <a:prstGeom prst="rect">
            <a:avLst/>
          </a:prstGeom>
        </p:spPr>
      </p:pic>
      <p:sp>
        <p:nvSpPr>
          <p:cNvPr id="8" name="Rechteck 7">
            <a:extLst>
              <a:ext uri="{FF2B5EF4-FFF2-40B4-BE49-F238E27FC236}">
                <a16:creationId xmlns:a16="http://schemas.microsoft.com/office/drawing/2014/main" id="{8974B0B0-F132-B1CF-F52A-4D1649FEB5F8}"/>
              </a:ext>
            </a:extLst>
          </p:cNvPr>
          <p:cNvSpPr/>
          <p:nvPr/>
        </p:nvSpPr>
        <p:spPr bwMode="auto">
          <a:xfrm>
            <a:off x="681328" y="2794478"/>
            <a:ext cx="1093433" cy="1203881"/>
          </a:xfrm>
          <a:prstGeom prst="rect">
            <a:avLst/>
          </a:prstGeom>
          <a:noFill/>
          <a:ln w="28575">
            <a:solidFill>
              <a:schemeClr val="bg2"/>
            </a:solid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DE" sz="1600" b="0"/>
          </a:p>
        </p:txBody>
      </p:sp>
      <p:sp>
        <p:nvSpPr>
          <p:cNvPr id="9" name="Rechteck 8">
            <a:extLst>
              <a:ext uri="{FF2B5EF4-FFF2-40B4-BE49-F238E27FC236}">
                <a16:creationId xmlns:a16="http://schemas.microsoft.com/office/drawing/2014/main" id="{39687BDD-69B1-7182-519F-9FE8E22B5CD4}"/>
              </a:ext>
            </a:extLst>
          </p:cNvPr>
          <p:cNvSpPr/>
          <p:nvPr/>
        </p:nvSpPr>
        <p:spPr bwMode="auto">
          <a:xfrm>
            <a:off x="3791745" y="2779181"/>
            <a:ext cx="1008112" cy="1219178"/>
          </a:xfrm>
          <a:prstGeom prst="rect">
            <a:avLst/>
          </a:prstGeom>
          <a:noFill/>
          <a:ln w="28575">
            <a:solidFill>
              <a:schemeClr val="bg2"/>
            </a:solid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DE" sz="1600" b="0"/>
          </a:p>
        </p:txBody>
      </p:sp>
      <p:pic>
        <p:nvPicPr>
          <p:cNvPr id="12" name="Grafik 11">
            <a:extLst>
              <a:ext uri="{FF2B5EF4-FFF2-40B4-BE49-F238E27FC236}">
                <a16:creationId xmlns:a16="http://schemas.microsoft.com/office/drawing/2014/main" id="{D406B63E-7258-03DD-C998-78A7968A84DF}"/>
              </a:ext>
            </a:extLst>
          </p:cNvPr>
          <p:cNvPicPr>
            <a:picLocks noChangeAspect="1"/>
          </p:cNvPicPr>
          <p:nvPr/>
        </p:nvPicPr>
        <p:blipFill>
          <a:blip r:embed="rId4"/>
          <a:stretch>
            <a:fillRect/>
          </a:stretch>
        </p:blipFill>
        <p:spPr>
          <a:xfrm>
            <a:off x="681328" y="4253499"/>
            <a:ext cx="3672976" cy="2096625"/>
          </a:xfrm>
          <a:prstGeom prst="rect">
            <a:avLst/>
          </a:prstGeom>
          <a:ln>
            <a:solidFill>
              <a:schemeClr val="accent1"/>
            </a:solidFill>
          </a:ln>
        </p:spPr>
      </p:pic>
      <p:sp>
        <p:nvSpPr>
          <p:cNvPr id="14" name="Textfeld 13">
            <a:extLst>
              <a:ext uri="{FF2B5EF4-FFF2-40B4-BE49-F238E27FC236}">
                <a16:creationId xmlns:a16="http://schemas.microsoft.com/office/drawing/2014/main" id="{6024A2FF-3CD9-D8EE-59E1-B69D79436149}"/>
              </a:ext>
            </a:extLst>
          </p:cNvPr>
          <p:cNvSpPr txBox="1"/>
          <p:nvPr/>
        </p:nvSpPr>
        <p:spPr>
          <a:xfrm>
            <a:off x="4727848" y="4298212"/>
            <a:ext cx="4104455" cy="387094"/>
          </a:xfrm>
          <a:prstGeom prst="rect">
            <a:avLst/>
          </a:prstGeom>
          <a:noFill/>
        </p:spPr>
        <p:txBody>
          <a:bodyPr wrap="square" lIns="0" tIns="0" rIns="0" bIns="0" rtlCol="0">
            <a:spAutoFit/>
          </a:bodyPr>
          <a:lstStyle/>
          <a:p>
            <a:r>
              <a:rPr lang="de-CH" sz="1200"/>
              <a:t>Druckerzeugnisse werden bei der Kontoart als «Verbrauch» deklariert</a:t>
            </a:r>
          </a:p>
        </p:txBody>
      </p:sp>
    </p:spTree>
    <p:extLst>
      <p:ext uri="{BB962C8B-B14F-4D97-AF65-F5344CB8AC3E}">
        <p14:creationId xmlns:p14="http://schemas.microsoft.com/office/powerpoint/2010/main" val="285152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0143BCB1-22AD-467D-A1D0-6C0C8E7532E6}"/>
              </a:ext>
            </a:extLst>
          </p:cNvPr>
          <p:cNvSpPr/>
          <p:nvPr/>
        </p:nvSpPr>
        <p:spPr bwMode="auto">
          <a:xfrm>
            <a:off x="-600" y="0"/>
            <a:ext cx="12193200" cy="6858000"/>
          </a:xfrm>
          <a:prstGeom prst="rect">
            <a:avLst/>
          </a:prstGeom>
          <a:gradFill>
            <a:gsLst>
              <a:gs pos="72000">
                <a:schemeClr val="bg2">
                  <a:lumMod val="75000"/>
                  <a:lumOff val="25000"/>
                </a:schemeClr>
              </a:gs>
              <a:gs pos="51000">
                <a:schemeClr val="bg2"/>
              </a:gs>
              <a:gs pos="26000">
                <a:srgbClr val="FFC000">
                  <a:lumMod val="97000"/>
                </a:srgbClr>
              </a:gs>
            </a:gsLst>
            <a:lin ang="60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pic>
        <p:nvPicPr>
          <p:cNvPr id="30" name="Grafik 29" descr="Ein Bild, das Person, draußen enthält.&#10;&#10;Automatisch generierte Beschreibung">
            <a:extLst>
              <a:ext uri="{FF2B5EF4-FFF2-40B4-BE49-F238E27FC236}">
                <a16:creationId xmlns:a16="http://schemas.microsoft.com/office/drawing/2014/main" id="{94C7BC0A-11B5-4911-9393-857851D5D334}"/>
              </a:ext>
            </a:extLst>
          </p:cNvPr>
          <p:cNvPicPr>
            <a:picLocks noChangeAspect="1"/>
          </p:cNvPicPr>
          <p:nvPr/>
        </p:nvPicPr>
        <p:blipFill>
          <a:blip r:embed="rId4" cstate="email">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3" name="Freihandform: Form 22">
            <a:extLst>
              <a:ext uri="{FF2B5EF4-FFF2-40B4-BE49-F238E27FC236}">
                <a16:creationId xmlns:a16="http://schemas.microsoft.com/office/drawing/2014/main" id="{279C4253-3305-41A9-B98D-627CDA28D5FF}"/>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graphicFrame>
        <p:nvGraphicFramePr>
          <p:cNvPr id="5" name="Tabelle 5">
            <a:extLst>
              <a:ext uri="{FF2B5EF4-FFF2-40B4-BE49-F238E27FC236}">
                <a16:creationId xmlns:a16="http://schemas.microsoft.com/office/drawing/2014/main" id="{6E68C8C5-9FD0-4947-8ECE-12CD6DCD897C}"/>
              </a:ext>
            </a:extLst>
          </p:cNvPr>
          <p:cNvGraphicFramePr>
            <a:graphicFrameLocks noGrp="1"/>
          </p:cNvGraphicFramePr>
          <p:nvPr>
            <p:extLst>
              <p:ext uri="{D42A27DB-BD31-4B8C-83A1-F6EECF244321}">
                <p14:modId xmlns:p14="http://schemas.microsoft.com/office/powerpoint/2010/main" val="1651777647"/>
              </p:ext>
            </p:extLst>
          </p:nvPr>
        </p:nvGraphicFramePr>
        <p:xfrm>
          <a:off x="2352000" y="2840086"/>
          <a:ext cx="7488000" cy="2304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209736295"/>
                    </a:ext>
                  </a:extLst>
                </a:gridCol>
                <a:gridCol w="6912000">
                  <a:extLst>
                    <a:ext uri="{9D8B030D-6E8A-4147-A177-3AD203B41FA5}">
                      <a16:colId xmlns:a16="http://schemas.microsoft.com/office/drawing/2014/main" val="1498702406"/>
                    </a:ext>
                  </a:extLst>
                </a:gridCol>
              </a:tblGrid>
              <a:tr h="576000">
                <a:tc>
                  <a:txBody>
                    <a:bodyPr/>
                    <a:lstStyle/>
                    <a:p>
                      <a:pPr algn="ctr"/>
                      <a:r>
                        <a:rPr lang="de-CH" sz="1600" b="0">
                          <a:solidFill>
                            <a:schemeClr val="bg1"/>
                          </a:solidFill>
                        </a:rPr>
                        <a:t>1</a:t>
                      </a:r>
                    </a:p>
                  </a:txBody>
                  <a:tcPr anchor="ctr">
                    <a:lnL w="19050" cap="flat" cmpd="sng" algn="ctr">
                      <a:solidFill>
                        <a:srgbClr val="FFFFFF">
                          <a:alpha val="0"/>
                        </a:srgbClr>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523178"/>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23178"/>
                    </a:solidFill>
                  </a:tcPr>
                </a:tc>
                <a:tc>
                  <a:txBody>
                    <a:bodyPr/>
                    <a:lstStyle/>
                    <a:p>
                      <a:pPr algn="ctr"/>
                      <a:r>
                        <a:rPr lang="de-CH" sz="1600"/>
                        <a:t>Beschaffungsprozess und Verfahrensabklärung</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523178"/>
                      </a:solidFill>
                      <a:prstDash val="solid"/>
                      <a:round/>
                      <a:headEnd type="none" w="med" len="med"/>
                      <a:tailEnd type="none" w="med" len="med"/>
                    </a:lnT>
                    <a:lnB w="19050" cap="flat" cmpd="sng" algn="ctr">
                      <a:solidFill>
                        <a:srgbClr val="523178"/>
                      </a:solidFill>
                      <a:prstDash val="solid"/>
                      <a:round/>
                      <a:headEnd type="none" w="med" len="med"/>
                      <a:tailEnd type="none" w="med" len="med"/>
                    </a:lnB>
                    <a:solidFill>
                      <a:srgbClr val="7566A0">
                        <a:alpha val="80000"/>
                      </a:srgbClr>
                    </a:solidFill>
                  </a:tcPr>
                </a:tc>
                <a:extLst>
                  <a:ext uri="{0D108BD9-81ED-4DB2-BD59-A6C34878D82A}">
                    <a16:rowId xmlns:a16="http://schemas.microsoft.com/office/drawing/2014/main" val="4133677743"/>
                  </a:ext>
                </a:extLst>
              </a:tr>
              <a:tr h="576000">
                <a:tc>
                  <a:txBody>
                    <a:bodyPr/>
                    <a:lstStyle/>
                    <a:p>
                      <a:pPr algn="ctr"/>
                      <a:r>
                        <a:rPr lang="de-CH" sz="1600" b="0">
                          <a:solidFill>
                            <a:schemeClr val="bg1"/>
                          </a:solidFill>
                        </a:rPr>
                        <a:t>2</a:t>
                      </a:r>
                    </a:p>
                  </a:txBody>
                  <a:tcPr anchor="ctr">
                    <a:lnL w="19050" cap="flat" cmpd="sng" algn="ctr">
                      <a:solidFill>
                        <a:srgbClr val="FFFFFF">
                          <a:alpha val="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23178"/>
                    </a:solidFill>
                  </a:tcPr>
                </a:tc>
                <a:tc>
                  <a:txBody>
                    <a:bodyPr/>
                    <a:lstStyle/>
                    <a:p>
                      <a:pPr algn="ctr"/>
                      <a:r>
                        <a:rPr lang="de-CH" sz="1600" b="1">
                          <a:solidFill>
                            <a:schemeClr val="bg1"/>
                          </a:solidFill>
                        </a:rPr>
                        <a:t>Ariba-Beschaffungstool</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523178"/>
                      </a:solidFill>
                      <a:prstDash val="solid"/>
                      <a:round/>
                      <a:headEnd type="none" w="med" len="med"/>
                      <a:tailEnd type="none" w="med" len="med"/>
                    </a:lnT>
                    <a:lnB w="19050" cap="flat" cmpd="sng" algn="ctr">
                      <a:solidFill>
                        <a:srgbClr val="523178"/>
                      </a:solidFill>
                      <a:prstDash val="solid"/>
                      <a:round/>
                      <a:headEnd type="none" w="med" len="med"/>
                      <a:tailEnd type="none" w="med" len="med"/>
                    </a:lnB>
                    <a:solidFill>
                      <a:srgbClr val="7566A0">
                        <a:alpha val="80000"/>
                      </a:srgbClr>
                    </a:solidFill>
                  </a:tcPr>
                </a:tc>
                <a:extLst>
                  <a:ext uri="{0D108BD9-81ED-4DB2-BD59-A6C34878D82A}">
                    <a16:rowId xmlns:a16="http://schemas.microsoft.com/office/drawing/2014/main" val="1360430624"/>
                  </a:ext>
                </a:extLst>
              </a:tr>
              <a:tr h="576000">
                <a:tc>
                  <a:txBody>
                    <a:bodyPr/>
                    <a:lstStyle/>
                    <a:p>
                      <a:pPr algn="ctr"/>
                      <a:r>
                        <a:rPr lang="de-CH" sz="1600" b="0">
                          <a:solidFill>
                            <a:schemeClr val="bg1"/>
                          </a:solidFill>
                        </a:rPr>
                        <a:t>3</a:t>
                      </a:r>
                    </a:p>
                  </a:txBody>
                  <a:tcPr anchor="ctr">
                    <a:lnL w="19050" cap="flat" cmpd="sng" algn="ctr">
                      <a:solidFill>
                        <a:srgbClr val="FFFFFF">
                          <a:alpha val="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23178"/>
                    </a:solidFill>
                  </a:tcPr>
                </a:tc>
                <a:tc>
                  <a:txBody>
                    <a:bodyPr/>
                    <a:lstStyle/>
                    <a:p>
                      <a:pPr algn="ctr"/>
                      <a:r>
                        <a:rPr lang="de-CH" sz="1600" b="1">
                          <a:solidFill>
                            <a:schemeClr val="bg1"/>
                          </a:solidFill>
                        </a:rPr>
                        <a:t>FIT-Nummern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523178"/>
                      </a:solidFill>
                      <a:prstDash val="solid"/>
                      <a:round/>
                      <a:headEnd type="none" w="med" len="med"/>
                      <a:tailEnd type="none" w="med" len="med"/>
                    </a:lnT>
                    <a:lnB w="19050" cap="flat" cmpd="sng" algn="ctr">
                      <a:solidFill>
                        <a:srgbClr val="523178"/>
                      </a:solidFill>
                      <a:prstDash val="solid"/>
                      <a:round/>
                      <a:headEnd type="none" w="med" len="med"/>
                      <a:tailEnd type="none" w="med" len="med"/>
                    </a:lnB>
                    <a:solidFill>
                      <a:srgbClr val="7566A0">
                        <a:alpha val="80000"/>
                      </a:srgbClr>
                    </a:solidFill>
                  </a:tcPr>
                </a:tc>
                <a:extLst>
                  <a:ext uri="{0D108BD9-81ED-4DB2-BD59-A6C34878D82A}">
                    <a16:rowId xmlns:a16="http://schemas.microsoft.com/office/drawing/2014/main" val="1986890257"/>
                  </a:ext>
                </a:extLst>
              </a:tr>
              <a:tr h="576000">
                <a:tc>
                  <a:txBody>
                    <a:bodyPr/>
                    <a:lstStyle/>
                    <a:p>
                      <a:pPr algn="ctr"/>
                      <a:r>
                        <a:rPr lang="de-CH" sz="1600" b="0">
                          <a:solidFill>
                            <a:schemeClr val="bg1"/>
                          </a:solidFill>
                        </a:rPr>
                        <a:t>4</a:t>
                      </a:r>
                    </a:p>
                  </a:txBody>
                  <a:tcPr anchor="ctr">
                    <a:lnL w="19050" cap="flat" cmpd="sng" algn="ctr">
                      <a:solidFill>
                        <a:srgbClr val="FFFFFF">
                          <a:alpha val="0"/>
                        </a:srgbClr>
                      </a:solid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rgbClr val="523178"/>
                      </a:solidFill>
                      <a:prstDash val="solid"/>
                      <a:round/>
                      <a:headEnd type="none" w="med" len="med"/>
                      <a:tailEnd type="none" w="med" len="med"/>
                    </a:lnB>
                    <a:solidFill>
                      <a:srgbClr val="523178"/>
                    </a:solidFill>
                  </a:tcPr>
                </a:tc>
                <a:tc>
                  <a:txBody>
                    <a:bodyPr/>
                    <a:lstStyle/>
                    <a:p>
                      <a:pPr algn="ctr"/>
                      <a:r>
                        <a:rPr lang="de-CH" sz="1600" b="1">
                          <a:solidFill>
                            <a:schemeClr val="bg1"/>
                          </a:solidFill>
                        </a:rPr>
                        <a:t>Rechnungen</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523178"/>
                      </a:solidFill>
                      <a:prstDash val="solid"/>
                      <a:round/>
                      <a:headEnd type="none" w="med" len="med"/>
                      <a:tailEnd type="none" w="med" len="med"/>
                    </a:lnT>
                    <a:lnB w="19050" cap="flat" cmpd="sng" algn="ctr">
                      <a:solidFill>
                        <a:srgbClr val="523178"/>
                      </a:solidFill>
                      <a:prstDash val="solid"/>
                      <a:round/>
                      <a:headEnd type="none" w="med" len="med"/>
                      <a:tailEnd type="none" w="med" len="med"/>
                    </a:lnB>
                    <a:solidFill>
                      <a:srgbClr val="7566A0">
                        <a:alpha val="80000"/>
                      </a:srgbClr>
                    </a:solidFill>
                  </a:tcPr>
                </a:tc>
                <a:extLst>
                  <a:ext uri="{0D108BD9-81ED-4DB2-BD59-A6C34878D82A}">
                    <a16:rowId xmlns:a16="http://schemas.microsoft.com/office/drawing/2014/main" val="70936634"/>
                  </a:ext>
                </a:extLst>
              </a:tr>
            </a:tbl>
          </a:graphicData>
        </a:graphic>
      </p:graphicFrame>
      <p:sp>
        <p:nvSpPr>
          <p:cNvPr id="4" name="Titel 3">
            <a:extLst>
              <a:ext uri="{FF2B5EF4-FFF2-40B4-BE49-F238E27FC236}">
                <a16:creationId xmlns:a16="http://schemas.microsoft.com/office/drawing/2014/main" id="{867E57E1-A8F0-4F9E-98D0-D93BC0EAC51D}"/>
              </a:ext>
            </a:extLst>
          </p:cNvPr>
          <p:cNvSpPr>
            <a:spLocks noGrp="1"/>
          </p:cNvSpPr>
          <p:nvPr>
            <p:ph type="title"/>
          </p:nvPr>
        </p:nvSpPr>
        <p:spPr/>
        <p:txBody>
          <a:bodyPr/>
          <a:lstStyle/>
          <a:p>
            <a:r>
              <a:rPr lang="de-CH" kern="0"/>
              <a:t>Agenda</a:t>
            </a:r>
            <a:endParaRPr lang="de-CH"/>
          </a:p>
        </p:txBody>
      </p:sp>
    </p:spTree>
    <p:custDataLst>
      <p:tags r:id="rId1"/>
    </p:custDataLst>
    <p:extLst>
      <p:ext uri="{BB962C8B-B14F-4D97-AF65-F5344CB8AC3E}">
        <p14:creationId xmlns:p14="http://schemas.microsoft.com/office/powerpoint/2010/main" val="2069900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ihandform: Form 5">
            <a:extLst>
              <a:ext uri="{FF2B5EF4-FFF2-40B4-BE49-F238E27FC236}">
                <a16:creationId xmlns:a16="http://schemas.microsoft.com/office/drawing/2014/main" id="{43E15796-FBA1-22AE-9EE9-6A1BF870641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 name="Inhaltsplatzhalter 1">
            <a:extLst>
              <a:ext uri="{FF2B5EF4-FFF2-40B4-BE49-F238E27FC236}">
                <a16:creationId xmlns:a16="http://schemas.microsoft.com/office/drawing/2014/main" id="{87E5CB99-5308-414A-8D39-9C6749BD91BD}"/>
              </a:ext>
            </a:extLst>
          </p:cNvPr>
          <p:cNvSpPr>
            <a:spLocks noGrp="1"/>
          </p:cNvSpPr>
          <p:nvPr>
            <p:ph sz="quarter" idx="14"/>
          </p:nvPr>
        </p:nvSpPr>
        <p:spPr>
          <a:xfrm>
            <a:off x="406800" y="1844824"/>
            <a:ext cx="11376000" cy="4715950"/>
          </a:xfrm>
        </p:spPr>
        <p:txBody>
          <a:bodyPr lIns="0" tIns="0" rIns="0" bIns="0" anchor="t"/>
          <a:lstStyle/>
          <a:p>
            <a:r>
              <a:rPr lang="de-CH" sz="1600">
                <a:ea typeface="+mn-lt"/>
                <a:cs typeface="+mn-lt"/>
              </a:rPr>
              <a:t>Bei </a:t>
            </a:r>
            <a:r>
              <a:rPr lang="de-CH" sz="1600" b="1">
                <a:ea typeface="+mn-lt"/>
                <a:cs typeface="+mn-lt"/>
              </a:rPr>
              <a:t>Fragen oder Fehler im Tool</a:t>
            </a:r>
            <a:r>
              <a:rPr lang="de-CH" sz="1600">
                <a:ea typeface="+mn-lt"/>
                <a:cs typeface="+mn-lt"/>
              </a:rPr>
              <a:t> erhält man hier sehr schnelle Rückmeldung:</a:t>
            </a:r>
            <a:endParaRPr lang="de-DE" sz="1600">
              <a:ea typeface="+mn-lt"/>
              <a:cs typeface="+mn-lt"/>
            </a:endParaRPr>
          </a:p>
          <a:p>
            <a:r>
              <a:rPr lang="de-CH" sz="1600">
                <a:ea typeface="+mn-lt"/>
                <a:cs typeface="+mn-lt"/>
              </a:rPr>
              <a:t>Ariba Go-Live Support, F332A -&gt; </a:t>
            </a:r>
            <a:r>
              <a:rPr lang="de-CH" sz="1600">
                <a:ea typeface="+mn-lt"/>
                <a:cs typeface="+mn-lt"/>
                <a:hlinkClick r:id="rId2"/>
              </a:rPr>
              <a:t>ariba.support@post.ch</a:t>
            </a:r>
            <a:endParaRPr lang="de-DE" sz="1600">
              <a:ea typeface="+mn-lt"/>
              <a:cs typeface="+mn-lt"/>
            </a:endParaRPr>
          </a:p>
          <a:p>
            <a:endParaRPr lang="de-CH" sz="1000"/>
          </a:p>
          <a:p>
            <a:r>
              <a:rPr lang="de-CH" sz="1600" b="1"/>
              <a:t>Aufträge anderer im </a:t>
            </a:r>
            <a:r>
              <a:rPr lang="de-CH" sz="1600" b="1">
                <a:ea typeface="+mn-lt"/>
                <a:cs typeface="+mn-lt"/>
              </a:rPr>
              <a:t>Ariba </a:t>
            </a:r>
            <a:r>
              <a:rPr lang="de-CH" sz="1600" b="1" err="1">
                <a:ea typeface="+mn-lt"/>
                <a:cs typeface="+mn-lt"/>
              </a:rPr>
              <a:t>Buying</a:t>
            </a:r>
            <a:r>
              <a:rPr lang="de-CH" sz="1600">
                <a:ea typeface="+mn-lt"/>
                <a:cs typeface="+mn-lt"/>
              </a:rPr>
              <a:t> </a:t>
            </a:r>
            <a:r>
              <a:rPr lang="de-CH" sz="1600"/>
              <a:t>einsehen: </a:t>
            </a:r>
            <a:r>
              <a:rPr lang="de-CH" sz="1600">
                <a:ea typeface="+mn-lt"/>
                <a:cs typeface="+mn-lt"/>
                <a:hlinkClick r:id="rId3"/>
              </a:rPr>
              <a:t>Ariba</a:t>
            </a:r>
            <a:r>
              <a:rPr lang="de-CH" sz="1600">
                <a:ea typeface="+mn-lt"/>
                <a:cs typeface="+mn-lt"/>
              </a:rPr>
              <a:t> </a:t>
            </a:r>
          </a:p>
          <a:p>
            <a:r>
              <a:rPr lang="de-CH" sz="1600">
                <a:ea typeface="+mn-lt"/>
                <a:cs typeface="+mn-lt"/>
              </a:rPr>
              <a:t>Beim Anforderer nach dem Namen suchen </a:t>
            </a:r>
            <a:endParaRPr lang="de-CH" sz="1600"/>
          </a:p>
          <a:p>
            <a:r>
              <a:rPr lang="de-CH" sz="1600">
                <a:ea typeface="+mn-lt"/>
                <a:cs typeface="+mn-lt"/>
              </a:rPr>
              <a:t>Am besten den Edge-Browser nutzen. Eventuell muss man den Browserverlauf löschen und eine neue Session aufmachen. </a:t>
            </a:r>
            <a:endParaRPr lang="de-CH" sz="1600"/>
          </a:p>
          <a:p>
            <a:endParaRPr lang="de-CH" sz="1600"/>
          </a:p>
        </p:txBody>
      </p:sp>
      <p:sp>
        <p:nvSpPr>
          <p:cNvPr id="3" name="Foliennummernplatzhalter 2">
            <a:extLst>
              <a:ext uri="{FF2B5EF4-FFF2-40B4-BE49-F238E27FC236}">
                <a16:creationId xmlns:a16="http://schemas.microsoft.com/office/drawing/2014/main" id="{145A04F9-EFAB-4811-A9C8-0069F1E50805}"/>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20</a:t>
            </a:fld>
            <a:endParaRPr lang="de-CH"/>
          </a:p>
        </p:txBody>
      </p:sp>
      <p:sp>
        <p:nvSpPr>
          <p:cNvPr id="4" name="Fußzeilenplatzhalter 3">
            <a:extLst>
              <a:ext uri="{FF2B5EF4-FFF2-40B4-BE49-F238E27FC236}">
                <a16:creationId xmlns:a16="http://schemas.microsoft.com/office/drawing/2014/main" id="{8D2F44C9-B6A2-4DE4-B602-7811DAC91B42}"/>
              </a:ext>
            </a:extLst>
          </p:cNvPr>
          <p:cNvSpPr>
            <a:spLocks noGrp="1"/>
          </p:cNvSpPr>
          <p:nvPr>
            <p:ph type="ftr" sz="quarter" idx="17"/>
          </p:nvPr>
        </p:nvSpPr>
        <p:spPr/>
        <p:txBody>
          <a:bodyPr/>
          <a:lstStyle/>
          <a:p>
            <a:r>
              <a:rPr lang="de-CH"/>
              <a:t>Post CH AG | 07.2022 | V1.00 | intern | Beschaffungen | Fabiène Bachmann LS34.1</a:t>
            </a:r>
          </a:p>
        </p:txBody>
      </p:sp>
      <p:sp>
        <p:nvSpPr>
          <p:cNvPr id="8" name="Textfeld 7">
            <a:extLst>
              <a:ext uri="{FF2B5EF4-FFF2-40B4-BE49-F238E27FC236}">
                <a16:creationId xmlns:a16="http://schemas.microsoft.com/office/drawing/2014/main" id="{91B81EF2-0053-4072-9261-03089E618786}"/>
              </a:ext>
            </a:extLst>
          </p:cNvPr>
          <p:cNvSpPr txBox="1"/>
          <p:nvPr/>
        </p:nvSpPr>
        <p:spPr bwMode="auto">
          <a:xfrm>
            <a:off x="399599" y="437044"/>
            <a:ext cx="4524825" cy="525510"/>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indent="-226695" defTabSz="226800">
              <a:lnSpc>
                <a:spcPct val="95000"/>
              </a:lnSpc>
              <a:spcBef>
                <a:spcPct val="0"/>
              </a:spcBef>
            </a:pPr>
            <a:r>
              <a:rPr lang="de-DE" sz="2600" b="1">
                <a:latin typeface="+mj-lt"/>
                <a:ea typeface="+mj-ea"/>
                <a:cs typeface="+mj-cs"/>
              </a:rPr>
              <a:t>Hilfestellung</a:t>
            </a:r>
            <a:r>
              <a:rPr lang="de-DE" sz="1600" b="1" kern="0">
                <a:solidFill>
                  <a:srgbClr val="000000"/>
                </a:solidFill>
                <a:latin typeface="+mj-lt"/>
              </a:rPr>
              <a:t> </a:t>
            </a:r>
            <a:endParaRPr lang="de-DE" b="1">
              <a:latin typeface="+mj-lt"/>
            </a:endParaRPr>
          </a:p>
        </p:txBody>
      </p:sp>
      <p:pic>
        <p:nvPicPr>
          <p:cNvPr id="5" name="Grafik 9" descr="Ein Bild, das Text enthält.&#10;&#10;Beschreibung automatisch generiert.">
            <a:extLst>
              <a:ext uri="{FF2B5EF4-FFF2-40B4-BE49-F238E27FC236}">
                <a16:creationId xmlns:a16="http://schemas.microsoft.com/office/drawing/2014/main" id="{F2B3BD8E-256B-4D62-5375-9183FFAD6729}"/>
              </a:ext>
            </a:extLst>
          </p:cNvPr>
          <p:cNvPicPr>
            <a:picLocks noChangeAspect="1"/>
          </p:cNvPicPr>
          <p:nvPr/>
        </p:nvPicPr>
        <p:blipFill>
          <a:blip r:embed="rId4"/>
          <a:stretch>
            <a:fillRect/>
          </a:stretch>
        </p:blipFill>
        <p:spPr>
          <a:xfrm>
            <a:off x="403058" y="4039380"/>
            <a:ext cx="4197015" cy="2388714"/>
          </a:xfrm>
          <a:prstGeom prst="rect">
            <a:avLst/>
          </a:prstGeom>
        </p:spPr>
      </p:pic>
    </p:spTree>
    <p:extLst>
      <p:ext uri="{BB962C8B-B14F-4D97-AF65-F5344CB8AC3E}">
        <p14:creationId xmlns:p14="http://schemas.microsoft.com/office/powerpoint/2010/main" val="371317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6F23980-8BA3-5AE7-08ED-3384F473CA01}"/>
              </a:ext>
            </a:extLst>
          </p:cNvPr>
          <p:cNvSpPr/>
          <p:nvPr/>
        </p:nvSpPr>
        <p:spPr>
          <a:xfrm>
            <a:off x="0" y="1268760"/>
            <a:ext cx="12192000" cy="5589240"/>
          </a:xfrm>
          <a:prstGeom prst="rect">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36000" tIns="36000" rIns="36000" bIns="36000" rtlCol="0" anchor="t"/>
          <a:lstStyle/>
          <a:p>
            <a:pPr algn="l"/>
            <a:endParaRPr lang="de-CH" sz="1200">
              <a:solidFill>
                <a:schemeClr val="tx1"/>
              </a:solidFill>
            </a:endParaRPr>
          </a:p>
        </p:txBody>
      </p:sp>
      <p:sp>
        <p:nvSpPr>
          <p:cNvPr id="6" name="Freihandform: Form 5">
            <a:extLst>
              <a:ext uri="{FF2B5EF4-FFF2-40B4-BE49-F238E27FC236}">
                <a16:creationId xmlns:a16="http://schemas.microsoft.com/office/drawing/2014/main" id="{89A0DA82-2676-555D-98E5-E9DBECDC1E3F}"/>
              </a:ext>
            </a:extLst>
          </p:cNvPr>
          <p:cNvSpPr/>
          <p:nvPr/>
        </p:nvSpPr>
        <p:spPr bwMode="auto">
          <a:xfrm>
            <a:off x="0" y="0"/>
            <a:ext cx="12193200" cy="4849742"/>
          </a:xfrm>
          <a:custGeom>
            <a:avLst/>
            <a:gdLst>
              <a:gd name="connsiteX0" fmla="*/ 12225130 w 12225130"/>
              <a:gd name="connsiteY0" fmla="*/ 1461052 h 4840356"/>
              <a:gd name="connsiteX1" fmla="*/ 12225130 w 12225130"/>
              <a:gd name="connsiteY1" fmla="*/ 0 h 4840356"/>
              <a:gd name="connsiteX2" fmla="*/ 0 w 12225130"/>
              <a:gd name="connsiteY2" fmla="*/ 0 h 4840356"/>
              <a:gd name="connsiteX3" fmla="*/ 0 w 12225130"/>
              <a:gd name="connsiteY3" fmla="*/ 3488635 h 4840356"/>
              <a:gd name="connsiteX4" fmla="*/ 2514600 w 12225130"/>
              <a:gd name="connsiteY4" fmla="*/ 4840356 h 4840356"/>
              <a:gd name="connsiteX5" fmla="*/ 12225130 w 12225130"/>
              <a:gd name="connsiteY5" fmla="*/ 1461052 h 48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130" h="4840356">
                <a:moveTo>
                  <a:pt x="12225130" y="1461052"/>
                </a:moveTo>
                <a:lnTo>
                  <a:pt x="12225130" y="0"/>
                </a:lnTo>
                <a:lnTo>
                  <a:pt x="0" y="0"/>
                </a:lnTo>
                <a:lnTo>
                  <a:pt x="0" y="3488635"/>
                </a:lnTo>
                <a:lnTo>
                  <a:pt x="2514600" y="4840356"/>
                </a:lnTo>
                <a:lnTo>
                  <a:pt x="12225130" y="1461052"/>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4" name="Titel 3">
            <a:extLst>
              <a:ext uri="{FF2B5EF4-FFF2-40B4-BE49-F238E27FC236}">
                <a16:creationId xmlns:a16="http://schemas.microsoft.com/office/drawing/2014/main" id="{458F271A-2B0B-34EC-98F9-610D3E92045A}"/>
              </a:ext>
            </a:extLst>
          </p:cNvPr>
          <p:cNvSpPr>
            <a:spLocks noGrp="1"/>
          </p:cNvSpPr>
          <p:nvPr>
            <p:ph type="title"/>
          </p:nvPr>
        </p:nvSpPr>
        <p:spPr/>
        <p:txBody>
          <a:bodyPr/>
          <a:lstStyle/>
          <a:p>
            <a:r>
              <a:rPr lang="de-CH"/>
              <a:t>FIT-Nummer</a:t>
            </a:r>
            <a:endParaRPr lang="de-CH" sz="1200"/>
          </a:p>
        </p:txBody>
      </p:sp>
    </p:spTree>
    <p:custDataLst>
      <p:tags r:id="rId1"/>
    </p:custDataLst>
    <p:extLst>
      <p:ext uri="{BB962C8B-B14F-4D97-AF65-F5344CB8AC3E}">
        <p14:creationId xmlns:p14="http://schemas.microsoft.com/office/powerpoint/2010/main" val="321940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C2B94DAE-7EA1-730F-BEF5-B36009D5F0B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22</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FIT-Nummer für Sponsorings und Konzerngesellschaften</a:t>
            </a:r>
            <a:br>
              <a:rPr lang="de-CH"/>
            </a:br>
            <a:r>
              <a:rPr lang="de-CH" b="0"/>
              <a:t>Start über SAP Launchpad</a:t>
            </a:r>
            <a:endParaRPr lang="de-CH"/>
          </a:p>
        </p:txBody>
      </p:sp>
      <p:sp>
        <p:nvSpPr>
          <p:cNvPr id="7" name="TextBox 6">
            <a:extLst>
              <a:ext uri="{FF2B5EF4-FFF2-40B4-BE49-F238E27FC236}">
                <a16:creationId xmlns:a16="http://schemas.microsoft.com/office/drawing/2014/main" id="{2ADD3AE6-CADB-B16A-FF58-E006D56512B7}"/>
              </a:ext>
            </a:extLst>
          </p:cNvPr>
          <p:cNvSpPr txBox="1"/>
          <p:nvPr/>
        </p:nvSpPr>
        <p:spPr bwMode="auto">
          <a:xfrm>
            <a:off x="408013" y="1791819"/>
            <a:ext cx="7602939" cy="2056827"/>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226800"/>
            <a:r>
              <a:rPr lang="en-US" sz="1600" kern="0">
                <a:ea typeface="+mn-lt"/>
                <a:cs typeface="+mn-lt"/>
              </a:rPr>
              <a:t>FIT-</a:t>
            </a:r>
            <a:r>
              <a:rPr lang="en-US" sz="1600" kern="0" err="1">
                <a:ea typeface="+mn-lt"/>
                <a:cs typeface="+mn-lt"/>
              </a:rPr>
              <a:t>Nummern</a:t>
            </a:r>
            <a:r>
              <a:rPr lang="en-US" sz="1600" kern="0">
                <a:ea typeface="+mn-lt"/>
                <a:cs typeface="+mn-lt"/>
              </a:rPr>
              <a:t> </a:t>
            </a:r>
            <a:r>
              <a:rPr lang="en-US" sz="1600" kern="0" err="1">
                <a:ea typeface="+mn-lt"/>
                <a:cs typeface="+mn-lt"/>
              </a:rPr>
              <a:t>können</a:t>
            </a:r>
            <a:r>
              <a:rPr lang="en-US" sz="1600" kern="0">
                <a:ea typeface="+mn-lt"/>
                <a:cs typeface="+mn-lt"/>
              </a:rPr>
              <a:t> </a:t>
            </a:r>
            <a:r>
              <a:rPr lang="en-US" sz="1600" kern="0" err="1">
                <a:ea typeface="+mn-lt"/>
                <a:cs typeface="+mn-lt"/>
              </a:rPr>
              <a:t>über</a:t>
            </a:r>
            <a:r>
              <a:rPr lang="en-US" sz="1600" kern="0">
                <a:ea typeface="+mn-lt"/>
                <a:cs typeface="+mn-lt"/>
              </a:rPr>
              <a:t> das SAP Launchpad </a:t>
            </a:r>
            <a:r>
              <a:rPr lang="en-US" sz="1600" kern="0" err="1">
                <a:ea typeface="+mn-lt"/>
                <a:cs typeface="+mn-lt"/>
              </a:rPr>
              <a:t>gelöst</a:t>
            </a:r>
            <a:r>
              <a:rPr lang="en-US" sz="1600" kern="0">
                <a:ea typeface="+mn-lt"/>
                <a:cs typeface="+mn-lt"/>
              </a:rPr>
              <a:t> </a:t>
            </a:r>
            <a:r>
              <a:rPr lang="en-US" sz="1600" kern="0" err="1">
                <a:ea typeface="+mn-lt"/>
                <a:cs typeface="+mn-lt"/>
              </a:rPr>
              <a:t>werden</a:t>
            </a:r>
            <a:r>
              <a:rPr lang="en-US" sz="1600" kern="0">
                <a:ea typeface="+mn-lt"/>
                <a:cs typeface="+mn-lt"/>
              </a:rPr>
              <a:t>: </a:t>
            </a:r>
            <a:r>
              <a:rPr lang="en-US" sz="1600" kern="0">
                <a:ea typeface="+mn-lt"/>
                <a:cs typeface="+mn-lt"/>
                <a:hlinkClick r:id="rId2"/>
              </a:rPr>
              <a:t>Startseite (pnet.ch)</a:t>
            </a:r>
            <a:endParaRPr lang="en-US"/>
          </a:p>
          <a:p>
            <a:pPr defTabSz="226800"/>
            <a:endParaRPr lang="en-US"/>
          </a:p>
          <a:p>
            <a:pPr algn="l" defTabSz="226800"/>
            <a:endParaRPr lang="en-US" sz="1600" kern="0">
              <a:solidFill>
                <a:srgbClr val="000000"/>
              </a:solidFill>
              <a:latin typeface="Frutiger 45 Light" pitchFamily="34" charset="0"/>
            </a:endParaRPr>
          </a:p>
          <a:p>
            <a:pPr marL="285750" indent="-285750" defTabSz="226800">
              <a:buFont typeface="Arial"/>
              <a:buChar char="•"/>
            </a:pPr>
            <a:endParaRPr lang="en-US" sz="1600" kern="0">
              <a:solidFill>
                <a:srgbClr val="000000"/>
              </a:solidFill>
              <a:latin typeface="Frutiger 45 Light" pitchFamily="34" charset="0"/>
            </a:endParaRPr>
          </a:p>
          <a:p>
            <a:pPr defTabSz="226800"/>
            <a:r>
              <a:rPr lang="en-US" sz="1600" kern="0" err="1">
                <a:solidFill>
                  <a:srgbClr val="000000"/>
                </a:solidFill>
                <a:latin typeface="Frutiger 45 Light"/>
              </a:rPr>
              <a:t>Mehr</a:t>
            </a:r>
            <a:r>
              <a:rPr lang="en-US" sz="1600" kern="0">
                <a:solidFill>
                  <a:srgbClr val="000000"/>
                </a:solidFill>
                <a:latin typeface="Frutiger 45 Light"/>
              </a:rPr>
              <a:t> </a:t>
            </a:r>
            <a:r>
              <a:rPr lang="en-US" sz="1600" kern="0" err="1">
                <a:solidFill>
                  <a:srgbClr val="000000"/>
                </a:solidFill>
                <a:latin typeface="Frutiger 45 Light"/>
              </a:rPr>
              <a:t>Informationen</a:t>
            </a:r>
            <a:r>
              <a:rPr lang="en-US" sz="1600" kern="0">
                <a:solidFill>
                  <a:srgbClr val="000000"/>
                </a:solidFill>
                <a:latin typeface="Frutiger 45 Light"/>
              </a:rPr>
              <a:t> </a:t>
            </a:r>
            <a:r>
              <a:rPr lang="en-US" sz="1600" kern="0" err="1">
                <a:solidFill>
                  <a:srgbClr val="000000"/>
                </a:solidFill>
                <a:latin typeface="Frutiger 45 Light"/>
              </a:rPr>
              <a:t>zu</a:t>
            </a:r>
            <a:r>
              <a:rPr lang="en-US" sz="1600" kern="0">
                <a:solidFill>
                  <a:srgbClr val="000000"/>
                </a:solidFill>
                <a:latin typeface="Frutiger 45 Light"/>
              </a:rPr>
              <a:t> FIT </a:t>
            </a:r>
            <a:r>
              <a:rPr lang="en-US" sz="1600" kern="0" err="1">
                <a:solidFill>
                  <a:srgbClr val="000000"/>
                </a:solidFill>
                <a:latin typeface="Frutiger 45 Light"/>
              </a:rPr>
              <a:t>findet</a:t>
            </a:r>
            <a:r>
              <a:rPr lang="en-US" sz="1600" kern="0">
                <a:solidFill>
                  <a:srgbClr val="000000"/>
                </a:solidFill>
                <a:latin typeface="Frutiger 45 Light"/>
              </a:rPr>
              <a:t> man </a:t>
            </a:r>
            <a:r>
              <a:rPr lang="en-US" sz="1600" kern="0" err="1">
                <a:solidFill>
                  <a:srgbClr val="000000"/>
                </a:solidFill>
                <a:latin typeface="Frutiger 45 Light"/>
              </a:rPr>
              <a:t>auch</a:t>
            </a:r>
            <a:r>
              <a:rPr lang="en-US" sz="1600" kern="0">
                <a:solidFill>
                  <a:srgbClr val="000000"/>
                </a:solidFill>
                <a:latin typeface="Frutiger 45 Light"/>
              </a:rPr>
              <a:t> in </a:t>
            </a:r>
            <a:r>
              <a:rPr lang="en-US" sz="1600" kern="0" err="1">
                <a:solidFill>
                  <a:srgbClr val="000000"/>
                </a:solidFill>
                <a:latin typeface="Frutiger 45 Light"/>
              </a:rPr>
              <a:t>dieser</a:t>
            </a:r>
            <a:r>
              <a:rPr lang="en-US" sz="1600" kern="0">
                <a:solidFill>
                  <a:srgbClr val="000000"/>
                </a:solidFill>
                <a:latin typeface="Frutiger 45 Light"/>
              </a:rPr>
              <a:t> </a:t>
            </a:r>
            <a:r>
              <a:rPr lang="en-US" sz="1600" kern="0" err="1">
                <a:solidFill>
                  <a:srgbClr val="000000"/>
                </a:solidFill>
                <a:latin typeface="Frutiger 45 Light"/>
              </a:rPr>
              <a:t>Dokumentation</a:t>
            </a:r>
            <a:r>
              <a:rPr lang="en-US" sz="1600" kern="0">
                <a:solidFill>
                  <a:srgbClr val="000000"/>
                </a:solidFill>
                <a:latin typeface="Frutiger 45 Light"/>
              </a:rPr>
              <a:t>: </a:t>
            </a:r>
            <a:r>
              <a:rPr lang="de-CH" sz="1600" kern="0" err="1">
                <a:ea typeface="+mn-lt"/>
                <a:cs typeface="+mn-lt"/>
                <a:hlinkClick r:id="rId3"/>
              </a:rPr>
              <a:t>Finanzen_Guidelines</a:t>
            </a:r>
            <a:r>
              <a:rPr lang="de-CH" sz="1600" kern="0">
                <a:ea typeface="+mn-lt"/>
                <a:cs typeface="+mn-lt"/>
                <a:hlinkClick r:id="rId3"/>
              </a:rPr>
              <a:t> LS34</a:t>
            </a:r>
            <a:r>
              <a:rPr lang="de-CH" sz="1600" kern="0">
                <a:latin typeface="Segoe UI"/>
                <a:cs typeface="Segoe UI"/>
              </a:rPr>
              <a:t> </a:t>
            </a:r>
            <a:endParaRPr lang="en-US" sz="1600" kern="0">
              <a:solidFill>
                <a:srgbClr val="000000"/>
              </a:solidFill>
              <a:latin typeface="Frutiger 45 Light" pitchFamily="34" charset="0"/>
            </a:endParaRPr>
          </a:p>
          <a:p>
            <a:pPr indent="-226695" defTabSz="226800">
              <a:lnSpc>
                <a:spcPct val="95000"/>
              </a:lnSpc>
              <a:spcBef>
                <a:spcPct val="0"/>
              </a:spcBef>
            </a:pPr>
            <a:endParaRPr lang="en-US" sz="1600" kern="0">
              <a:solidFill>
                <a:srgbClr val="000000"/>
              </a:solidFill>
              <a:latin typeface="Frutiger 45 Light" pitchFamily="34" charset="0"/>
            </a:endParaRPr>
          </a:p>
        </p:txBody>
      </p:sp>
      <p:pic>
        <p:nvPicPr>
          <p:cNvPr id="11" name="Grafik 10">
            <a:extLst>
              <a:ext uri="{FF2B5EF4-FFF2-40B4-BE49-F238E27FC236}">
                <a16:creationId xmlns:a16="http://schemas.microsoft.com/office/drawing/2014/main" id="{E091A6A8-8C5B-3830-F0D2-691E4C1BFF58}"/>
              </a:ext>
            </a:extLst>
          </p:cNvPr>
          <p:cNvPicPr>
            <a:picLocks noChangeAspect="1"/>
          </p:cNvPicPr>
          <p:nvPr/>
        </p:nvPicPr>
        <p:blipFill>
          <a:blip r:embed="rId4"/>
          <a:stretch>
            <a:fillRect/>
          </a:stretch>
        </p:blipFill>
        <p:spPr>
          <a:xfrm>
            <a:off x="459035" y="2332348"/>
            <a:ext cx="8327300" cy="2393126"/>
          </a:xfrm>
          <a:prstGeom prst="rect">
            <a:avLst/>
          </a:prstGeom>
        </p:spPr>
      </p:pic>
      <p:sp>
        <p:nvSpPr>
          <p:cNvPr id="12" name="Rechteck 11">
            <a:extLst>
              <a:ext uri="{FF2B5EF4-FFF2-40B4-BE49-F238E27FC236}">
                <a16:creationId xmlns:a16="http://schemas.microsoft.com/office/drawing/2014/main" id="{137E5A30-9B6D-6BE5-7C4E-2D34B08259B0}"/>
              </a:ext>
            </a:extLst>
          </p:cNvPr>
          <p:cNvSpPr/>
          <p:nvPr/>
        </p:nvSpPr>
        <p:spPr bwMode="auto">
          <a:xfrm>
            <a:off x="3201370" y="2768526"/>
            <a:ext cx="1008112" cy="1080120"/>
          </a:xfrm>
          <a:prstGeom prst="rect">
            <a:avLst/>
          </a:prstGeom>
          <a:noFill/>
          <a:ln w="28575">
            <a:solidFill>
              <a:schemeClr val="bg2"/>
            </a:solid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DE" sz="1600" b="0"/>
          </a:p>
        </p:txBody>
      </p:sp>
      <p:sp>
        <p:nvSpPr>
          <p:cNvPr id="14" name="Textfeld 13">
            <a:extLst>
              <a:ext uri="{FF2B5EF4-FFF2-40B4-BE49-F238E27FC236}">
                <a16:creationId xmlns:a16="http://schemas.microsoft.com/office/drawing/2014/main" id="{7F2BB8AA-9710-904C-B9DC-C87E99802246}"/>
              </a:ext>
            </a:extLst>
          </p:cNvPr>
          <p:cNvSpPr txBox="1"/>
          <p:nvPr/>
        </p:nvSpPr>
        <p:spPr>
          <a:xfrm>
            <a:off x="433558" y="5177244"/>
            <a:ext cx="5535623" cy="479427"/>
          </a:xfrm>
          <a:prstGeom prst="rect">
            <a:avLst/>
          </a:prstGeom>
          <a:noFill/>
        </p:spPr>
        <p:txBody>
          <a:bodyPr wrap="square">
            <a:spAutoFit/>
          </a:bodyPr>
          <a:lstStyle/>
          <a:p>
            <a:pPr defTabSz="226800"/>
            <a:r>
              <a:rPr lang="en-US" sz="1200" kern="0">
                <a:solidFill>
                  <a:srgbClr val="000000"/>
                </a:solidFill>
                <a:latin typeface="+mj-lt"/>
              </a:rPr>
              <a:t>Mehr </a:t>
            </a:r>
            <a:r>
              <a:rPr lang="en-US" sz="1200" kern="0" err="1">
                <a:solidFill>
                  <a:srgbClr val="000000"/>
                </a:solidFill>
                <a:latin typeface="+mj-lt"/>
              </a:rPr>
              <a:t>Informationen</a:t>
            </a:r>
            <a:r>
              <a:rPr lang="en-US" sz="1200" kern="0">
                <a:solidFill>
                  <a:srgbClr val="000000"/>
                </a:solidFill>
                <a:latin typeface="+mj-lt"/>
              </a:rPr>
              <a:t> </a:t>
            </a:r>
            <a:r>
              <a:rPr lang="en-US" sz="1200" kern="0" err="1">
                <a:solidFill>
                  <a:srgbClr val="000000"/>
                </a:solidFill>
                <a:latin typeface="+mj-lt"/>
              </a:rPr>
              <a:t>zu</a:t>
            </a:r>
            <a:r>
              <a:rPr lang="en-US" sz="1200" kern="0">
                <a:solidFill>
                  <a:srgbClr val="000000"/>
                </a:solidFill>
                <a:latin typeface="+mj-lt"/>
              </a:rPr>
              <a:t> FIT </a:t>
            </a:r>
            <a:r>
              <a:rPr lang="en-US" sz="1200" kern="0" err="1">
                <a:solidFill>
                  <a:srgbClr val="000000"/>
                </a:solidFill>
                <a:latin typeface="+mj-lt"/>
              </a:rPr>
              <a:t>findet</a:t>
            </a:r>
            <a:r>
              <a:rPr lang="en-US" sz="1200" kern="0">
                <a:solidFill>
                  <a:srgbClr val="000000"/>
                </a:solidFill>
                <a:latin typeface="+mj-lt"/>
              </a:rPr>
              <a:t> man </a:t>
            </a:r>
            <a:r>
              <a:rPr lang="en-US" sz="1200" kern="0" err="1">
                <a:solidFill>
                  <a:srgbClr val="000000"/>
                </a:solidFill>
                <a:latin typeface="+mj-lt"/>
              </a:rPr>
              <a:t>auch</a:t>
            </a:r>
            <a:r>
              <a:rPr lang="en-US" sz="1200" kern="0">
                <a:solidFill>
                  <a:srgbClr val="000000"/>
                </a:solidFill>
                <a:latin typeface="+mj-lt"/>
              </a:rPr>
              <a:t> in </a:t>
            </a:r>
            <a:r>
              <a:rPr lang="en-US" sz="1200" kern="0" err="1">
                <a:solidFill>
                  <a:srgbClr val="000000"/>
                </a:solidFill>
                <a:latin typeface="+mj-lt"/>
              </a:rPr>
              <a:t>dieser</a:t>
            </a:r>
            <a:r>
              <a:rPr lang="en-US" sz="1200" kern="0">
                <a:solidFill>
                  <a:srgbClr val="000000"/>
                </a:solidFill>
                <a:latin typeface="+mj-lt"/>
              </a:rPr>
              <a:t> </a:t>
            </a:r>
            <a:r>
              <a:rPr lang="en-US" sz="1200" kern="0" err="1">
                <a:solidFill>
                  <a:srgbClr val="000000"/>
                </a:solidFill>
                <a:latin typeface="+mj-lt"/>
              </a:rPr>
              <a:t>Dokumentation</a:t>
            </a:r>
            <a:r>
              <a:rPr lang="en-US" sz="1200" kern="0">
                <a:solidFill>
                  <a:srgbClr val="000000"/>
                </a:solidFill>
                <a:latin typeface="+mj-lt"/>
              </a:rPr>
              <a:t>: </a:t>
            </a:r>
            <a:r>
              <a:rPr lang="de-CH" sz="1200" kern="0" err="1">
                <a:latin typeface="+mj-lt"/>
                <a:ea typeface="+mn-lt"/>
                <a:cs typeface="+mn-lt"/>
                <a:hlinkClick r:id="rId3"/>
              </a:rPr>
              <a:t>Finanzen_Guidelines</a:t>
            </a:r>
            <a:r>
              <a:rPr lang="de-CH" sz="1200" kern="0">
                <a:latin typeface="+mj-lt"/>
                <a:ea typeface="+mn-lt"/>
                <a:cs typeface="+mn-lt"/>
                <a:hlinkClick r:id="rId3"/>
              </a:rPr>
              <a:t> LS34</a:t>
            </a:r>
            <a:r>
              <a:rPr lang="de-CH" sz="1200" kern="0">
                <a:latin typeface="+mj-lt"/>
                <a:cs typeface="Segoe UI"/>
              </a:rPr>
              <a:t> </a:t>
            </a:r>
            <a:endParaRPr lang="en-US" sz="1200" kern="0">
              <a:solidFill>
                <a:srgbClr val="000000"/>
              </a:solidFill>
              <a:latin typeface="+mj-lt"/>
            </a:endParaRPr>
          </a:p>
        </p:txBody>
      </p:sp>
    </p:spTree>
    <p:extLst>
      <p:ext uri="{BB962C8B-B14F-4D97-AF65-F5344CB8AC3E}">
        <p14:creationId xmlns:p14="http://schemas.microsoft.com/office/powerpoint/2010/main" val="3904364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C2B94DAE-7EA1-730F-BEF5-B36009D5F0B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23</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FIT-Nummer für Sponsorings und Konzerngesellschaften</a:t>
            </a:r>
            <a:br>
              <a:rPr lang="de-CH"/>
            </a:br>
            <a:r>
              <a:rPr lang="de-CH" b="0"/>
              <a:t>Anleitung</a:t>
            </a:r>
            <a:endParaRPr lang="de-CH"/>
          </a:p>
        </p:txBody>
      </p:sp>
      <p:pic>
        <p:nvPicPr>
          <p:cNvPr id="13" name="Grafik 12">
            <a:extLst>
              <a:ext uri="{FF2B5EF4-FFF2-40B4-BE49-F238E27FC236}">
                <a16:creationId xmlns:a16="http://schemas.microsoft.com/office/drawing/2014/main" id="{B053529E-32EB-882A-2508-CB58772A3D01}"/>
              </a:ext>
            </a:extLst>
          </p:cNvPr>
          <p:cNvPicPr>
            <a:picLocks noChangeAspect="1"/>
          </p:cNvPicPr>
          <p:nvPr/>
        </p:nvPicPr>
        <p:blipFill>
          <a:blip r:embed="rId2"/>
          <a:stretch>
            <a:fillRect/>
          </a:stretch>
        </p:blipFill>
        <p:spPr>
          <a:xfrm>
            <a:off x="408013" y="3543965"/>
            <a:ext cx="8352283" cy="2942333"/>
          </a:xfrm>
          <a:prstGeom prst="rect">
            <a:avLst/>
          </a:prstGeom>
        </p:spPr>
      </p:pic>
      <p:sp>
        <p:nvSpPr>
          <p:cNvPr id="15" name="Textfeld 14">
            <a:extLst>
              <a:ext uri="{FF2B5EF4-FFF2-40B4-BE49-F238E27FC236}">
                <a16:creationId xmlns:a16="http://schemas.microsoft.com/office/drawing/2014/main" id="{90C2938A-306E-3A8C-04B7-6D2B601ED4A3}"/>
              </a:ext>
            </a:extLst>
          </p:cNvPr>
          <p:cNvSpPr txBox="1"/>
          <p:nvPr/>
        </p:nvSpPr>
        <p:spPr>
          <a:xfrm>
            <a:off x="479376" y="1758393"/>
            <a:ext cx="8640960" cy="1687065"/>
          </a:xfrm>
          <a:prstGeom prst="rect">
            <a:avLst/>
          </a:prstGeom>
          <a:noFill/>
        </p:spPr>
        <p:txBody>
          <a:bodyPr wrap="square" lIns="91440" tIns="45720" rIns="91440" bIns="45720" anchor="t">
            <a:spAutoFit/>
          </a:bodyPr>
          <a:lstStyle/>
          <a:p>
            <a:pPr marL="342900" indent="-342900" defTabSz="226800">
              <a:buAutoNum type="arabicPeriod"/>
            </a:pPr>
            <a:r>
              <a:rPr lang="en-US" sz="1200" kern="0">
                <a:ea typeface="+mn-lt"/>
                <a:cs typeface="+mn-lt"/>
              </a:rPr>
              <a:t>"FIT Nummer </a:t>
            </a:r>
            <a:r>
              <a:rPr lang="en-US" sz="1200" kern="0" err="1">
                <a:ea typeface="+mn-lt"/>
                <a:cs typeface="+mn-lt"/>
              </a:rPr>
              <a:t>anlegen</a:t>
            </a:r>
            <a:r>
              <a:rPr lang="en-US" sz="1200" kern="0">
                <a:ea typeface="+mn-lt"/>
                <a:cs typeface="+mn-lt"/>
              </a:rPr>
              <a:t>" </a:t>
            </a:r>
            <a:r>
              <a:rPr lang="en-US" sz="1200" kern="0" err="1">
                <a:ea typeface="+mn-lt"/>
                <a:cs typeface="+mn-lt"/>
              </a:rPr>
              <a:t>anklicken</a:t>
            </a:r>
            <a:endParaRPr lang="en-US" sz="1200"/>
          </a:p>
          <a:p>
            <a:pPr marL="342900" indent="-342900" defTabSz="226800">
              <a:buAutoNum type="arabicPeriod"/>
            </a:pPr>
            <a:r>
              <a:rPr lang="en-US" sz="1200" kern="0" err="1">
                <a:ea typeface="+mn-lt"/>
                <a:cs typeface="+mn-lt"/>
              </a:rPr>
              <a:t>Besteller</a:t>
            </a:r>
            <a:r>
              <a:rPr lang="en-US" sz="1200" kern="0">
                <a:ea typeface="+mn-lt"/>
                <a:cs typeface="+mn-lt"/>
              </a:rPr>
              <a:t>-/</a:t>
            </a:r>
            <a:r>
              <a:rPr lang="en-US" sz="1200" kern="0" err="1">
                <a:ea typeface="+mn-lt"/>
                <a:cs typeface="+mn-lt"/>
              </a:rPr>
              <a:t>Kontieradresse</a:t>
            </a:r>
            <a:r>
              <a:rPr lang="en-US" sz="1200" kern="0">
                <a:ea typeface="+mn-lt"/>
                <a:cs typeface="+mn-lt"/>
              </a:rPr>
              <a:t> (</a:t>
            </a:r>
            <a:r>
              <a:rPr lang="en-US" sz="1200" kern="0" err="1">
                <a:ea typeface="+mn-lt"/>
                <a:cs typeface="+mn-lt"/>
              </a:rPr>
              <a:t>eigene</a:t>
            </a:r>
            <a:r>
              <a:rPr lang="en-US" sz="1200" kern="0">
                <a:ea typeface="+mn-lt"/>
                <a:cs typeface="+mn-lt"/>
              </a:rPr>
              <a:t> Post-E-Mail-</a:t>
            </a:r>
            <a:r>
              <a:rPr lang="en-US" sz="1200" kern="0" err="1">
                <a:ea typeface="+mn-lt"/>
                <a:cs typeface="+mn-lt"/>
              </a:rPr>
              <a:t>Adresse</a:t>
            </a:r>
            <a:r>
              <a:rPr lang="en-US" sz="1200" kern="0">
                <a:ea typeface="+mn-lt"/>
                <a:cs typeface="+mn-lt"/>
              </a:rPr>
              <a:t> </a:t>
            </a:r>
            <a:r>
              <a:rPr lang="en-US" sz="1200" kern="0" err="1">
                <a:ea typeface="+mn-lt"/>
                <a:cs typeface="+mn-lt"/>
              </a:rPr>
              <a:t>angeben</a:t>
            </a:r>
            <a:r>
              <a:rPr lang="en-US" sz="1200" kern="0">
                <a:ea typeface="+mn-lt"/>
                <a:cs typeface="+mn-lt"/>
              </a:rPr>
              <a:t>, </a:t>
            </a:r>
            <a:r>
              <a:rPr lang="en-US" sz="1200" kern="0" err="1">
                <a:ea typeface="+mn-lt"/>
                <a:cs typeface="+mn-lt"/>
              </a:rPr>
              <a:t>sollte</a:t>
            </a:r>
            <a:r>
              <a:rPr lang="en-US" sz="1200" kern="0">
                <a:ea typeface="+mn-lt"/>
                <a:cs typeface="+mn-lt"/>
              </a:rPr>
              <a:t> </a:t>
            </a:r>
            <a:r>
              <a:rPr lang="en-US" sz="1200" kern="0" err="1">
                <a:ea typeface="+mn-lt"/>
                <a:cs typeface="+mn-lt"/>
              </a:rPr>
              <a:t>bereits</a:t>
            </a:r>
            <a:r>
              <a:rPr lang="en-US" sz="1200" kern="0">
                <a:ea typeface="+mn-lt"/>
                <a:cs typeface="+mn-lt"/>
              </a:rPr>
              <a:t> so </a:t>
            </a:r>
            <a:r>
              <a:rPr lang="en-US" sz="1200" kern="0" err="1">
                <a:ea typeface="+mn-lt"/>
                <a:cs typeface="+mn-lt"/>
              </a:rPr>
              <a:t>erfasst</a:t>
            </a:r>
            <a:r>
              <a:rPr lang="en-US" sz="1200" kern="0">
                <a:ea typeface="+mn-lt"/>
                <a:cs typeface="+mn-lt"/>
              </a:rPr>
              <a:t> sein)</a:t>
            </a:r>
            <a:endParaRPr lang="en-US" sz="1200"/>
          </a:p>
          <a:p>
            <a:pPr marL="342900" indent="-342900" defTabSz="226800">
              <a:buAutoNum type="arabicPeriod"/>
            </a:pPr>
            <a:r>
              <a:rPr lang="en-US" sz="1200" kern="0">
                <a:ea typeface="+mn-lt"/>
                <a:cs typeface="+mn-lt"/>
              </a:rPr>
              <a:t>FIT-Nummer Titel </a:t>
            </a:r>
            <a:r>
              <a:rPr lang="en-US" sz="1200" kern="0" err="1">
                <a:ea typeface="+mn-lt"/>
                <a:cs typeface="+mn-lt"/>
              </a:rPr>
              <a:t>erfassen</a:t>
            </a:r>
            <a:r>
              <a:rPr lang="en-US" sz="1200" kern="0">
                <a:ea typeface="+mn-lt"/>
                <a:cs typeface="+mn-lt"/>
              </a:rPr>
              <a:t> (</a:t>
            </a:r>
            <a:r>
              <a:rPr lang="en-US" sz="1200" kern="0" err="1">
                <a:ea typeface="+mn-lt"/>
                <a:cs typeface="+mn-lt"/>
              </a:rPr>
              <a:t>z.B.</a:t>
            </a:r>
            <a:r>
              <a:rPr lang="en-US" sz="1200" kern="0">
                <a:ea typeface="+mn-lt"/>
                <a:cs typeface="+mn-lt"/>
              </a:rPr>
              <a:t> Sponsoring XY </a:t>
            </a:r>
            <a:r>
              <a:rPr lang="en-US" sz="1200" kern="0" err="1">
                <a:ea typeface="+mn-lt"/>
                <a:cs typeface="+mn-lt"/>
              </a:rPr>
              <a:t>Jahreszahl</a:t>
            </a:r>
            <a:r>
              <a:rPr lang="en-US" sz="1200" kern="0">
                <a:ea typeface="+mn-lt"/>
                <a:cs typeface="+mn-lt"/>
              </a:rPr>
              <a:t>)</a:t>
            </a:r>
            <a:endParaRPr lang="en-US" sz="1200"/>
          </a:p>
          <a:p>
            <a:pPr marL="342900" indent="-342900" defTabSz="226800">
              <a:buAutoNum type="arabicPeriod"/>
            </a:pPr>
            <a:r>
              <a:rPr lang="en-US" sz="1200" kern="0" err="1">
                <a:ea typeface="+mn-lt"/>
                <a:cs typeface="+mn-lt"/>
              </a:rPr>
              <a:t>Rechnungsadressse</a:t>
            </a:r>
            <a:r>
              <a:rPr lang="en-US" sz="1200" kern="0">
                <a:ea typeface="+mn-lt"/>
                <a:cs typeface="+mn-lt"/>
              </a:rPr>
              <a:t>: Post CH AG - Logistik-Services – </a:t>
            </a:r>
            <a:r>
              <a:rPr lang="en-US" sz="1200" kern="0" err="1">
                <a:ea typeface="+mn-lt"/>
                <a:cs typeface="+mn-lt"/>
              </a:rPr>
              <a:t>Kreditoren</a:t>
            </a:r>
            <a:r>
              <a:rPr lang="en-US" sz="1200" kern="0">
                <a:ea typeface="+mn-lt"/>
                <a:cs typeface="+mn-lt"/>
              </a:rPr>
              <a:t> 950-0</a:t>
            </a:r>
            <a:endParaRPr lang="en-US" sz="1200"/>
          </a:p>
          <a:p>
            <a:pPr marL="342900" indent="-342900" defTabSz="226800">
              <a:buAutoNum type="arabicPeriod"/>
            </a:pPr>
            <a:r>
              <a:rPr lang="en-US" sz="1200" kern="0" err="1">
                <a:ea typeface="+mn-lt"/>
                <a:cs typeface="+mn-lt"/>
              </a:rPr>
              <a:t>Kontierungsreferenz</a:t>
            </a:r>
            <a:r>
              <a:rPr lang="en-US" sz="1200" kern="0">
                <a:ea typeface="+mn-lt"/>
                <a:cs typeface="+mn-lt"/>
              </a:rPr>
              <a:t>: “Sponsoring” (</a:t>
            </a:r>
            <a:r>
              <a:rPr lang="en-US" sz="1200" kern="0" err="1">
                <a:ea typeface="+mn-lt"/>
                <a:cs typeface="+mn-lt"/>
              </a:rPr>
              <a:t>Sachkonto</a:t>
            </a:r>
            <a:r>
              <a:rPr lang="en-US" sz="1200" kern="0">
                <a:ea typeface="+mn-lt"/>
                <a:cs typeface="+mn-lt"/>
              </a:rPr>
              <a:t>: 47110000 Sponsoring / Marketing und Kommunikation)</a:t>
            </a:r>
            <a:endParaRPr lang="en-US" sz="1200"/>
          </a:p>
          <a:p>
            <a:pPr marL="342900" indent="-342900" defTabSz="226800">
              <a:buAutoNum type="arabicPeriod"/>
            </a:pPr>
            <a:r>
              <a:rPr lang="en-US" sz="1200" kern="0">
                <a:ea typeface="+mn-lt"/>
                <a:cs typeface="+mn-lt"/>
              </a:rPr>
              <a:t>PSP-Nummer </a:t>
            </a:r>
            <a:r>
              <a:rPr lang="en-US" sz="1200" kern="0" err="1">
                <a:ea typeface="+mn-lt"/>
                <a:cs typeface="+mn-lt"/>
              </a:rPr>
              <a:t>aus</a:t>
            </a:r>
            <a:r>
              <a:rPr lang="en-US" sz="1200" kern="0">
                <a:ea typeface="+mn-lt"/>
                <a:cs typeface="+mn-lt"/>
              </a:rPr>
              <a:t> </a:t>
            </a:r>
            <a:r>
              <a:rPr lang="en-US" sz="1200" kern="0" err="1">
                <a:ea typeface="+mn-lt"/>
                <a:cs typeface="+mn-lt"/>
              </a:rPr>
              <a:t>Budgetfile</a:t>
            </a:r>
            <a:r>
              <a:rPr lang="en-US" sz="1200" kern="0">
                <a:ea typeface="+mn-lt"/>
                <a:cs typeface="+mn-lt"/>
              </a:rPr>
              <a:t> </a:t>
            </a:r>
            <a:r>
              <a:rPr lang="en-US" sz="1200" kern="0" err="1">
                <a:ea typeface="+mn-lt"/>
                <a:cs typeface="+mn-lt"/>
              </a:rPr>
              <a:t>eintragen</a:t>
            </a:r>
            <a:r>
              <a:rPr lang="en-US" sz="1200" kern="0">
                <a:ea typeface="+mn-lt"/>
                <a:cs typeface="+mn-lt"/>
              </a:rPr>
              <a:t> </a:t>
            </a:r>
          </a:p>
          <a:p>
            <a:pPr marL="342900" indent="-342900" defTabSz="226800">
              <a:buAutoNum type="arabicPeriod"/>
            </a:pPr>
            <a:r>
              <a:rPr lang="en-US" sz="1200" kern="0">
                <a:ea typeface="+mn-lt"/>
                <a:cs typeface="+mn-lt"/>
              </a:rPr>
              <a:t>Auf “</a:t>
            </a:r>
            <a:r>
              <a:rPr lang="en-US" sz="1200" kern="0" err="1">
                <a:ea typeface="+mn-lt"/>
                <a:cs typeface="+mn-lt"/>
              </a:rPr>
              <a:t>Anlegen</a:t>
            </a:r>
            <a:r>
              <a:rPr lang="en-US" sz="1200" kern="0">
                <a:ea typeface="+mn-lt"/>
                <a:cs typeface="+mn-lt"/>
              </a:rPr>
              <a:t>” </a:t>
            </a:r>
            <a:r>
              <a:rPr lang="en-US" sz="1200" kern="0" err="1">
                <a:ea typeface="+mn-lt"/>
                <a:cs typeface="+mn-lt"/>
              </a:rPr>
              <a:t>klicken</a:t>
            </a:r>
            <a:r>
              <a:rPr lang="en-US" sz="1200" kern="0">
                <a:ea typeface="+mn-lt"/>
                <a:cs typeface="+mn-lt"/>
              </a:rPr>
              <a:t> </a:t>
            </a:r>
            <a:endParaRPr lang="en-US" sz="1200"/>
          </a:p>
          <a:p>
            <a:pPr marL="342900" indent="-342900" defTabSz="226800">
              <a:buAutoNum type="arabicPeriod"/>
            </a:pPr>
            <a:r>
              <a:rPr lang="en-US" sz="1200" kern="0">
                <a:ea typeface="+mn-lt"/>
                <a:cs typeface="+mn-lt"/>
              </a:rPr>
              <a:t>Die </a:t>
            </a:r>
            <a:r>
              <a:rPr lang="en-US" sz="1200" kern="0" err="1">
                <a:ea typeface="+mn-lt"/>
                <a:cs typeface="+mn-lt"/>
              </a:rPr>
              <a:t>neue</a:t>
            </a:r>
            <a:r>
              <a:rPr lang="en-US" sz="1200" kern="0">
                <a:ea typeface="+mn-lt"/>
                <a:cs typeface="+mn-lt"/>
              </a:rPr>
              <a:t> FIT-Nummer </a:t>
            </a:r>
            <a:r>
              <a:rPr lang="en-US" sz="1200" kern="0" err="1">
                <a:ea typeface="+mn-lt"/>
                <a:cs typeface="+mn-lt"/>
              </a:rPr>
              <a:t>ist</a:t>
            </a:r>
            <a:r>
              <a:rPr lang="en-US" sz="1200" kern="0">
                <a:ea typeface="+mn-lt"/>
                <a:cs typeface="+mn-lt"/>
              </a:rPr>
              <a:t> </a:t>
            </a:r>
            <a:r>
              <a:rPr lang="en-US" sz="1200" kern="0" err="1">
                <a:ea typeface="+mn-lt"/>
                <a:cs typeface="+mn-lt"/>
              </a:rPr>
              <a:t>angelegt</a:t>
            </a:r>
            <a:r>
              <a:rPr lang="en-US" sz="1200" kern="0">
                <a:ea typeface="+mn-lt"/>
                <a:cs typeface="+mn-lt"/>
              </a:rPr>
              <a:t>, </a:t>
            </a:r>
            <a:r>
              <a:rPr lang="en-US" sz="1200" kern="0" err="1">
                <a:ea typeface="+mn-lt"/>
                <a:cs typeface="+mn-lt"/>
              </a:rPr>
              <a:t>Bestätigung</a:t>
            </a:r>
            <a:r>
              <a:rPr lang="en-US" sz="1200" kern="0">
                <a:ea typeface="+mn-lt"/>
                <a:cs typeface="+mn-lt"/>
              </a:rPr>
              <a:t> </a:t>
            </a:r>
            <a:r>
              <a:rPr lang="en-US" sz="1200" kern="0" err="1">
                <a:ea typeface="+mn-lt"/>
                <a:cs typeface="+mn-lt"/>
              </a:rPr>
              <a:t>erfolgt</a:t>
            </a:r>
            <a:r>
              <a:rPr lang="en-US" sz="1200" kern="0">
                <a:ea typeface="+mn-lt"/>
                <a:cs typeface="+mn-lt"/>
              </a:rPr>
              <a:t> via E-Mail</a:t>
            </a:r>
            <a:endParaRPr lang="en-US" sz="1200"/>
          </a:p>
        </p:txBody>
      </p:sp>
    </p:spTree>
    <p:extLst>
      <p:ext uri="{BB962C8B-B14F-4D97-AF65-F5344CB8AC3E}">
        <p14:creationId xmlns:p14="http://schemas.microsoft.com/office/powerpoint/2010/main" val="183057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B8EA8ED6-4AC6-5EF1-E707-C90D99DC5CA5}"/>
              </a:ext>
            </a:extLst>
          </p:cNvPr>
          <p:cNvGraphicFramePr>
            <a:graphicFrameLocks noChangeAspect="1"/>
          </p:cNvGraphicFramePr>
          <p:nvPr>
            <p:custDataLst>
              <p:tags r:id="rId1"/>
            </p:custDataLst>
            <p:extLst>
              <p:ext uri="{D42A27DB-BD31-4B8C-83A1-F6EECF244321}">
                <p14:modId xmlns:p14="http://schemas.microsoft.com/office/powerpoint/2010/main" val="24705338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592" imgH="591" progId="TCLayout.ActiveDocument.1">
                  <p:embed/>
                </p:oleObj>
              </mc:Choice>
              <mc:Fallback>
                <p:oleObj name="think-cell Folie" r:id="rId3" imgW="592" imgH="591" progId="TCLayout.ActiveDocument.1">
                  <p:embed/>
                  <p:pic>
                    <p:nvPicPr>
                      <p:cNvPr id="7" name="think-cell data - do not delete" hidden="1">
                        <a:extLst>
                          <a:ext uri="{FF2B5EF4-FFF2-40B4-BE49-F238E27FC236}">
                            <a16:creationId xmlns:a16="http://schemas.microsoft.com/office/drawing/2014/main" id="{B8EA8ED6-4AC6-5EF1-E707-C90D99DC5C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reihandform: Form 1">
            <a:extLst>
              <a:ext uri="{FF2B5EF4-FFF2-40B4-BE49-F238E27FC236}">
                <a16:creationId xmlns:a16="http://schemas.microsoft.com/office/drawing/2014/main" id="{C2B94DAE-7EA1-730F-BEF5-B36009D5F0B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24</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vert="horz"/>
          <a:lstStyle/>
          <a:p>
            <a:r>
              <a:rPr lang="de-CH"/>
              <a:t>FIT-Nummer für Ausnahmefälle über CHF 1’000.-</a:t>
            </a:r>
            <a:br>
              <a:rPr lang="de-CH"/>
            </a:br>
            <a:r>
              <a:rPr lang="de-CH" b="0"/>
              <a:t>Richtlinien</a:t>
            </a:r>
            <a:endParaRPr lang="de-CH"/>
          </a:p>
        </p:txBody>
      </p:sp>
      <p:sp>
        <p:nvSpPr>
          <p:cNvPr id="15" name="Textfeld 14">
            <a:extLst>
              <a:ext uri="{FF2B5EF4-FFF2-40B4-BE49-F238E27FC236}">
                <a16:creationId xmlns:a16="http://schemas.microsoft.com/office/drawing/2014/main" id="{90C2938A-306E-3A8C-04B7-6D2B601ED4A3}"/>
              </a:ext>
            </a:extLst>
          </p:cNvPr>
          <p:cNvSpPr txBox="1"/>
          <p:nvPr/>
        </p:nvSpPr>
        <p:spPr>
          <a:xfrm>
            <a:off x="407987" y="1629941"/>
            <a:ext cx="11376025" cy="2231108"/>
          </a:xfrm>
          <a:prstGeom prst="rect">
            <a:avLst/>
          </a:prstGeom>
          <a:noFill/>
        </p:spPr>
        <p:txBody>
          <a:bodyPr wrap="square" lIns="0" tIns="0" rIns="0" bIns="0">
            <a:noAutofit/>
          </a:bodyPr>
          <a:lstStyle/>
          <a:p>
            <a:pPr defTabSz="226800">
              <a:spcAft>
                <a:spcPts val="600"/>
              </a:spcAft>
            </a:pPr>
            <a:r>
              <a:rPr lang="de-CH" sz="1200" kern="0">
                <a:ea typeface="+mn-lt"/>
                <a:cs typeface="+mn-lt"/>
              </a:rPr>
              <a:t>Je nach Warengruppe (siehe Wie beschaffe ich Was-App) kann in Ausnahmefällen die Bestellung auch über CHF 1’000.- ohne Bestellantrag (PR) in Ariba erfolgen und die Verrechnung via FI-Tool abgewickelt werden.</a:t>
            </a:r>
          </a:p>
          <a:p>
            <a:pPr defTabSz="226800"/>
            <a:r>
              <a:rPr lang="de-CH" sz="1200"/>
              <a:t>Dies unter den folgenden Voraussetzungen:</a:t>
            </a:r>
          </a:p>
          <a:p>
            <a:pPr marL="228600" indent="-228600" defTabSz="226800">
              <a:buFont typeface="+mj-lt"/>
              <a:buAutoNum type="arabicPeriod"/>
            </a:pPr>
            <a:r>
              <a:rPr lang="de-CH" sz="1200"/>
              <a:t>Eine der untenstehenden Warengruppen ist betroffen.</a:t>
            </a:r>
          </a:p>
          <a:p>
            <a:pPr marL="228600" indent="-228600" defTabSz="226800">
              <a:buFont typeface="+mj-lt"/>
              <a:buAutoNum type="arabicPeriod"/>
            </a:pPr>
            <a:r>
              <a:rPr lang="de-CH" sz="1200"/>
              <a:t>Die Betragsgrenze wird nicht überschritten. </a:t>
            </a:r>
          </a:p>
          <a:p>
            <a:pPr defTabSz="226800">
              <a:spcAft>
                <a:spcPts val="600"/>
              </a:spcAft>
            </a:pPr>
            <a:r>
              <a:rPr lang="de-CH" sz="1200"/>
              <a:t>Werden nicht beide Punkte erfüllt, ist die Bestellung zwingend mittels Bestellantrag (PR) in Ariba abzuwickeln.</a:t>
            </a:r>
          </a:p>
          <a:p>
            <a:pPr defTabSz="226800">
              <a:spcAft>
                <a:spcPts val="600"/>
              </a:spcAft>
            </a:pPr>
            <a:r>
              <a:rPr lang="de-CH" sz="1200" b="1"/>
              <a:t>Achtung:</a:t>
            </a:r>
            <a:br>
              <a:rPr lang="de-CH" sz="1200" b="1"/>
            </a:br>
            <a:r>
              <a:rPr lang="de-CH" sz="1200"/>
              <a:t>Das Einholen der Compliance Dokumente (AGB DL, LK; NDA und evtl. DPA), sofern sinnvoll, liegt in der Verantwortung des </a:t>
            </a:r>
            <a:r>
              <a:rPr lang="de-CH" sz="1200" err="1"/>
              <a:t>Bestellanforderers</a:t>
            </a:r>
            <a:r>
              <a:rPr lang="de-CH" sz="1200"/>
              <a:t>/Bedarfsträgers. Bei Schweizer Selbständigerwerbenden benötige es zusätzlich immer eine AHV-Bestätigung.</a:t>
            </a:r>
          </a:p>
        </p:txBody>
      </p:sp>
      <p:graphicFrame>
        <p:nvGraphicFramePr>
          <p:cNvPr id="21" name="Tabelle 20">
            <a:extLst>
              <a:ext uri="{FF2B5EF4-FFF2-40B4-BE49-F238E27FC236}">
                <a16:creationId xmlns:a16="http://schemas.microsoft.com/office/drawing/2014/main" id="{7622389F-D794-5532-0F89-164867123C38}"/>
              </a:ext>
            </a:extLst>
          </p:cNvPr>
          <p:cNvGraphicFramePr>
            <a:graphicFrameLocks noGrp="1"/>
          </p:cNvGraphicFramePr>
          <p:nvPr>
            <p:extLst>
              <p:ext uri="{D42A27DB-BD31-4B8C-83A1-F6EECF244321}">
                <p14:modId xmlns:p14="http://schemas.microsoft.com/office/powerpoint/2010/main" val="109186297"/>
              </p:ext>
            </p:extLst>
          </p:nvPr>
        </p:nvGraphicFramePr>
        <p:xfrm>
          <a:off x="407988" y="3645024"/>
          <a:ext cx="11376025" cy="2771653"/>
        </p:xfrm>
        <a:graphic>
          <a:graphicData uri="http://schemas.openxmlformats.org/drawingml/2006/table">
            <a:tbl>
              <a:tblPr/>
              <a:tblGrid>
                <a:gridCol w="1625147">
                  <a:extLst>
                    <a:ext uri="{9D8B030D-6E8A-4147-A177-3AD203B41FA5}">
                      <a16:colId xmlns:a16="http://schemas.microsoft.com/office/drawing/2014/main" val="2007926841"/>
                    </a:ext>
                  </a:extLst>
                </a:gridCol>
                <a:gridCol w="750498">
                  <a:extLst>
                    <a:ext uri="{9D8B030D-6E8A-4147-A177-3AD203B41FA5}">
                      <a16:colId xmlns:a16="http://schemas.microsoft.com/office/drawing/2014/main" val="1533511049"/>
                    </a:ext>
                  </a:extLst>
                </a:gridCol>
                <a:gridCol w="1944215">
                  <a:extLst>
                    <a:ext uri="{9D8B030D-6E8A-4147-A177-3AD203B41FA5}">
                      <a16:colId xmlns:a16="http://schemas.microsoft.com/office/drawing/2014/main" val="1300226531"/>
                    </a:ext>
                  </a:extLst>
                </a:gridCol>
                <a:gridCol w="648072">
                  <a:extLst>
                    <a:ext uri="{9D8B030D-6E8A-4147-A177-3AD203B41FA5}">
                      <a16:colId xmlns:a16="http://schemas.microsoft.com/office/drawing/2014/main" val="1925726682"/>
                    </a:ext>
                  </a:extLst>
                </a:gridCol>
                <a:gridCol w="1944215">
                  <a:extLst>
                    <a:ext uri="{9D8B030D-6E8A-4147-A177-3AD203B41FA5}">
                      <a16:colId xmlns:a16="http://schemas.microsoft.com/office/drawing/2014/main" val="2634707602"/>
                    </a:ext>
                  </a:extLst>
                </a:gridCol>
                <a:gridCol w="1944215">
                  <a:extLst>
                    <a:ext uri="{9D8B030D-6E8A-4147-A177-3AD203B41FA5}">
                      <a16:colId xmlns:a16="http://schemas.microsoft.com/office/drawing/2014/main" val="2936351941"/>
                    </a:ext>
                  </a:extLst>
                </a:gridCol>
                <a:gridCol w="2519663">
                  <a:extLst>
                    <a:ext uri="{9D8B030D-6E8A-4147-A177-3AD203B41FA5}">
                      <a16:colId xmlns:a16="http://schemas.microsoft.com/office/drawing/2014/main" val="2636194244"/>
                    </a:ext>
                  </a:extLst>
                </a:gridCol>
              </a:tblGrid>
              <a:tr h="211640">
                <a:tc>
                  <a:txBody>
                    <a:bodyPr/>
                    <a:lstStyle/>
                    <a:p>
                      <a:r>
                        <a:rPr lang="de-CH" sz="800" b="1">
                          <a:solidFill>
                            <a:schemeClr val="bg1"/>
                          </a:solidFill>
                          <a:effectLst/>
                        </a:rPr>
                        <a:t>Neue FI Tool Bezeichnung</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tc>
                  <a:txBody>
                    <a:bodyPr/>
                    <a:lstStyle/>
                    <a:p>
                      <a:r>
                        <a:rPr lang="de-CH" sz="800" b="1">
                          <a:solidFill>
                            <a:schemeClr val="bg1"/>
                          </a:solidFill>
                          <a:effectLst/>
                        </a:rPr>
                        <a:t>UNSPSC Code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tc>
                  <a:txBody>
                    <a:bodyPr/>
                    <a:lstStyle/>
                    <a:p>
                      <a:r>
                        <a:rPr lang="de-CH" sz="800" b="1">
                          <a:solidFill>
                            <a:schemeClr val="bg1"/>
                          </a:solidFill>
                          <a:effectLst/>
                        </a:rPr>
                        <a:t>Bezeichnung UNSPSC Code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tc>
                  <a:txBody>
                    <a:bodyPr/>
                    <a:lstStyle/>
                    <a:p>
                      <a:r>
                        <a:rPr lang="de-CH" sz="800" b="1">
                          <a:solidFill>
                            <a:schemeClr val="bg1"/>
                          </a:solidFill>
                          <a:effectLst/>
                        </a:rPr>
                        <a:t>Sachkonto</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tc>
                  <a:txBody>
                    <a:bodyPr/>
                    <a:lstStyle/>
                    <a:p>
                      <a:r>
                        <a:rPr lang="de-CH" sz="800" b="1">
                          <a:solidFill>
                            <a:schemeClr val="bg1"/>
                          </a:solidFill>
                          <a:effectLst/>
                        </a:rPr>
                        <a:t>Bezeichnung Sachkonto</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tc>
                  <a:txBody>
                    <a:bodyPr/>
                    <a:lstStyle/>
                    <a:p>
                      <a:r>
                        <a:rPr lang="de-CH" sz="800" b="1">
                          <a:solidFill>
                            <a:schemeClr val="bg1"/>
                          </a:solidFill>
                          <a:effectLst/>
                        </a:rPr>
                        <a:t>Betragsgrenze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tc>
                  <a:txBody>
                    <a:bodyPr/>
                    <a:lstStyle/>
                    <a:p>
                      <a:r>
                        <a:rPr lang="de-CH" sz="800" b="1">
                          <a:solidFill>
                            <a:schemeClr val="bg1"/>
                          </a:solidFill>
                          <a:effectLst/>
                        </a:rPr>
                        <a:t>Bemerkungen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4A257D"/>
                    </a:solidFill>
                  </a:tcPr>
                </a:tc>
                <a:extLst>
                  <a:ext uri="{0D108BD9-81ED-4DB2-BD59-A6C34878D82A}">
                    <a16:rowId xmlns:a16="http://schemas.microsoft.com/office/drawing/2014/main" val="908660001"/>
                  </a:ext>
                </a:extLst>
              </a:tr>
              <a:tr h="155682">
                <a:tc>
                  <a:txBody>
                    <a:bodyPr/>
                    <a:lstStyle/>
                    <a:p>
                      <a:r>
                        <a:rPr lang="de-CH" sz="800" b="0">
                          <a:solidFill>
                            <a:srgbClr val="333333"/>
                          </a:solidFill>
                          <a:effectLst/>
                        </a:rPr>
                        <a:t>Sponsoring</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801722</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Sponsoring-Dienstleistungen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47110000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Marketing und Kommunikation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258612572"/>
                  </a:ext>
                </a:extLst>
              </a:tr>
              <a:tr h="439910">
                <a:tc>
                  <a:txBody>
                    <a:bodyPr/>
                    <a:lstStyle/>
                    <a:p>
                      <a:r>
                        <a:rPr lang="de-CH" sz="800" b="0">
                          <a:solidFill>
                            <a:srgbClr val="333333"/>
                          </a:solidFill>
                          <a:effectLst/>
                        </a:rPr>
                        <a:t>Mitgliederbeiträge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94</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Organisation und Vereine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47260000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Sonst. Betriebsaufwand</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i="1">
                          <a:solidFill>
                            <a:srgbClr val="333333"/>
                          </a:solidFill>
                          <a:effectLst/>
                        </a:rPr>
                        <a:t>Mitgliedsbeiträge für Berufsverbände, Geschäftsbezogene Verbände, Gewerkschaften sowie weitere Branchenverbände</a:t>
                      </a:r>
                      <a:endParaRPr lang="de-CH" sz="800" b="0">
                        <a:solidFill>
                          <a:srgbClr val="333333"/>
                        </a:solidFill>
                        <a:effectLst/>
                      </a:endParaRP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4157667832"/>
                  </a:ext>
                </a:extLst>
              </a:tr>
              <a:tr h="191210">
                <a:tc>
                  <a:txBody>
                    <a:bodyPr/>
                    <a:lstStyle/>
                    <a:p>
                      <a:r>
                        <a:rPr lang="de-CH" sz="800" b="0">
                          <a:solidFill>
                            <a:srgbClr val="333333"/>
                          </a:solidFill>
                          <a:effectLst/>
                        </a:rPr>
                        <a:t>Catering, Geschäftsessen </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901016</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Bankett- und Cateringdienste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40040000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err="1">
                          <a:solidFill>
                            <a:srgbClr val="333333"/>
                          </a:solidFill>
                          <a:effectLst/>
                        </a:rPr>
                        <a:t>Übr</a:t>
                      </a:r>
                      <a:r>
                        <a:rPr lang="de-CH" sz="800" b="0">
                          <a:solidFill>
                            <a:srgbClr val="333333"/>
                          </a:solidFill>
                          <a:effectLst/>
                        </a:rPr>
                        <a:t>. Personalaufwand</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i="1">
                          <a:solidFill>
                            <a:srgbClr val="333333"/>
                          </a:solidFill>
                          <a:effectLst/>
                        </a:rPr>
                        <a:t>Verpflegung für Meetings, Konferenzen, Events, Seminare</a:t>
                      </a:r>
                      <a:endParaRPr lang="de-CH" sz="800" b="0">
                        <a:solidFill>
                          <a:srgbClr val="333333"/>
                        </a:solidFill>
                        <a:effectLst/>
                      </a:endParaRP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746141334"/>
                  </a:ext>
                </a:extLst>
              </a:tr>
              <a:tr h="333325">
                <a:tc>
                  <a:txBody>
                    <a:bodyPr/>
                    <a:lstStyle/>
                    <a:p>
                      <a:r>
                        <a:rPr lang="de-CH" sz="800" b="0">
                          <a:solidFill>
                            <a:srgbClr val="333333"/>
                          </a:solidFill>
                          <a:effectLst/>
                        </a:rPr>
                        <a:t>Gastronomieverpflegung</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901015</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Gastronomiebetriebe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40040000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err="1">
                          <a:solidFill>
                            <a:srgbClr val="333333"/>
                          </a:solidFill>
                          <a:effectLst/>
                        </a:rPr>
                        <a:t>Übr</a:t>
                      </a:r>
                      <a:r>
                        <a:rPr lang="de-CH" sz="800" b="0">
                          <a:solidFill>
                            <a:srgbClr val="333333"/>
                          </a:solidFill>
                          <a:effectLst/>
                        </a:rPr>
                        <a:t>. Personalaufwand</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Speisen und Getränke, erbracht durch Restaurants vor Ort, Takeaway oder Lieferdienst</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633649292"/>
                  </a:ext>
                </a:extLst>
              </a:tr>
              <a:tr h="439910">
                <a:tc>
                  <a:txBody>
                    <a:bodyPr/>
                    <a:lstStyle/>
                    <a:p>
                      <a:r>
                        <a:rPr lang="de-CH" sz="800" b="0">
                          <a:solidFill>
                            <a:srgbClr val="333333"/>
                          </a:solidFill>
                          <a:effectLst/>
                        </a:rPr>
                        <a:t>Hotelzimmer</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9011</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Hotels und Beherbergungsbetriebe und Tagungseinrichtungen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47090020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Dienstreisen, Vertriebs-Spesenvergütung</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Die Hotelzimmer sind via </a:t>
                      </a:r>
                      <a:r>
                        <a:rPr lang="de-CH" sz="800" b="1" u="sng">
                          <a:solidFill>
                            <a:srgbClr val="00968F"/>
                          </a:solidFill>
                          <a:effectLst/>
                          <a:hlinkClick r:id="rId5"/>
                        </a:rPr>
                        <a:t>HRS</a:t>
                      </a:r>
                      <a:r>
                        <a:rPr lang="de-CH" sz="800" b="0">
                          <a:solidFill>
                            <a:srgbClr val="333333"/>
                          </a:solidFill>
                          <a:effectLst/>
                        </a:rPr>
                        <a:t> zu buchen und dürfen nur in Ausnahmefällen via </a:t>
                      </a:r>
                      <a:r>
                        <a:rPr lang="de-CH" sz="800" b="0" err="1">
                          <a:solidFill>
                            <a:srgbClr val="333333"/>
                          </a:solidFill>
                          <a:effectLst/>
                        </a:rPr>
                        <a:t>Fi</a:t>
                      </a:r>
                      <a:r>
                        <a:rPr lang="de-CH" sz="800" b="0">
                          <a:solidFill>
                            <a:srgbClr val="333333"/>
                          </a:solidFill>
                          <a:effectLst/>
                        </a:rPr>
                        <a:t>-Tool abgewickelt werden.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918103235"/>
                  </a:ext>
                </a:extLst>
              </a:tr>
              <a:tr h="368853">
                <a:tc>
                  <a:txBody>
                    <a:bodyPr/>
                    <a:lstStyle/>
                    <a:p>
                      <a:r>
                        <a:rPr lang="de-CH" sz="800" b="0">
                          <a:solidFill>
                            <a:srgbClr val="333333"/>
                          </a:solidFill>
                          <a:effectLst/>
                        </a:rPr>
                        <a:t>Seminarräume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9011</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Hotels und Beherbergungsbetriebe und Tagungseinrichtungen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47090020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Dienstreisen, Vertriebs-Spesenvergütung</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Vermietung und Bereitstellung von Räumen für Besprechungen, Meetings und Seminare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3717039923"/>
                  </a:ext>
                </a:extLst>
              </a:tr>
              <a:tr h="475441">
                <a:tc>
                  <a:txBody>
                    <a:bodyPr/>
                    <a:lstStyle/>
                    <a:p>
                      <a:r>
                        <a:rPr lang="de-CH" sz="800" b="0">
                          <a:solidFill>
                            <a:srgbClr val="333333"/>
                          </a:solidFill>
                          <a:effectLst/>
                        </a:rPr>
                        <a:t>Entertainment bei Veranstaltungen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80141903</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Unterhaltungsdienstleistungen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47110000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Marketing und Kommunikation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Leistungen ausserhalb des</a:t>
                      </a:r>
                      <a:r>
                        <a:rPr lang="de-CH" sz="800" b="1">
                          <a:solidFill>
                            <a:srgbClr val="333333"/>
                          </a:solidFill>
                          <a:effectLst/>
                        </a:rPr>
                        <a:t> </a:t>
                      </a:r>
                      <a:r>
                        <a:rPr lang="de-CH" sz="800" b="1" u="sng">
                          <a:solidFill>
                            <a:srgbClr val="00968F"/>
                          </a:solidFill>
                          <a:effectLst/>
                          <a:hlinkClick r:id="rId6"/>
                        </a:rPr>
                        <a:t>Pool Veranstaltungen</a:t>
                      </a:r>
                      <a:r>
                        <a:rPr lang="de-CH" sz="800" b="0">
                          <a:solidFill>
                            <a:srgbClr val="333333"/>
                          </a:solidFill>
                          <a:effectLst/>
                        </a:rPr>
                        <a:t> wie z.B. Speaker, Moderatoren, Referenten, Musiker, Entertainer, Künstler usw.</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921390130"/>
                  </a:ext>
                </a:extLst>
              </a:tr>
              <a:tr h="155682">
                <a:tc>
                  <a:txBody>
                    <a:bodyPr/>
                    <a:lstStyle/>
                    <a:p>
                      <a:r>
                        <a:rPr lang="de-CH" sz="800" b="0">
                          <a:solidFill>
                            <a:srgbClr val="333333"/>
                          </a:solidFill>
                          <a:effectLst/>
                        </a:rPr>
                        <a:t>Geschenke</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80141611</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Produktpersonalisierungsdienstleistungen</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47110000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Werbung, Promotion, Verkaufsförderung</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r>
                        <a:rPr lang="de-CH" sz="800" b="0">
                          <a:solidFill>
                            <a:srgbClr val="333333"/>
                          </a:solidFill>
                          <a:effectLst/>
                        </a:rPr>
                        <a:t>Einmalige Rechnungen bis CHF 50'000.00</a:t>
                      </a: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tc>
                  <a:txBody>
                    <a:bodyPr/>
                    <a:lstStyle/>
                    <a:p>
                      <a:endParaRPr lang="de-CH" sz="800" b="0">
                        <a:solidFill>
                          <a:srgbClr val="333333"/>
                        </a:solidFill>
                        <a:effectLst/>
                      </a:endParaRPr>
                    </a:p>
                  </a:txBody>
                  <a:tcPr marL="36000" marR="36000" marT="0" marB="0"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299653099"/>
                  </a:ext>
                </a:extLst>
              </a:tr>
            </a:tbl>
          </a:graphicData>
        </a:graphic>
      </p:graphicFrame>
      <p:sp>
        <p:nvSpPr>
          <p:cNvPr id="23" name="Rechteck 22">
            <a:extLst>
              <a:ext uri="{FF2B5EF4-FFF2-40B4-BE49-F238E27FC236}">
                <a16:creationId xmlns:a16="http://schemas.microsoft.com/office/drawing/2014/main" id="{7F147C20-48F2-6147-4DE3-499F33E7488E}"/>
              </a:ext>
            </a:extLst>
          </p:cNvPr>
          <p:cNvSpPr/>
          <p:nvPr/>
        </p:nvSpPr>
        <p:spPr>
          <a:xfrm rot="21100341">
            <a:off x="9553789" y="531024"/>
            <a:ext cx="2232248" cy="441874"/>
          </a:xfrm>
          <a:prstGeom prst="rect">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72000" tIns="72000" rIns="72000" bIns="108000" rtlCol="0" anchor="ctr"/>
          <a:lstStyle/>
          <a:p>
            <a:pPr algn="ctr"/>
            <a:r>
              <a:rPr lang="de-CH" sz="1200" b="1">
                <a:solidFill>
                  <a:schemeClr val="bg1"/>
                </a:solidFill>
                <a:hlinkClick r:id="rId7">
                  <a:extLst>
                    <a:ext uri="{A12FA001-AC4F-418D-AE19-62706E023703}">
                      <ahyp:hlinkClr xmlns:ahyp="http://schemas.microsoft.com/office/drawing/2018/hyperlinkcolor" val="tx"/>
                    </a:ext>
                  </a:extLst>
                </a:hlinkClick>
              </a:rPr>
              <a:t>Link auf Beschaffungsportal</a:t>
            </a:r>
            <a:endParaRPr lang="de-CH" sz="1200" b="1">
              <a:solidFill>
                <a:schemeClr val="bg1"/>
              </a:solidFill>
            </a:endParaRPr>
          </a:p>
          <a:p>
            <a:pPr algn="ctr"/>
            <a:r>
              <a:rPr lang="de-CH" sz="1200">
                <a:solidFill>
                  <a:schemeClr val="bg1"/>
                </a:solidFill>
              </a:rPr>
              <a:t>Definierte Geschäftsfälle FIT 2.0</a:t>
            </a:r>
          </a:p>
        </p:txBody>
      </p:sp>
    </p:spTree>
    <p:extLst>
      <p:ext uri="{BB962C8B-B14F-4D97-AF65-F5344CB8AC3E}">
        <p14:creationId xmlns:p14="http://schemas.microsoft.com/office/powerpoint/2010/main" val="1091383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6F23980-8BA3-5AE7-08ED-3384F473CA01}"/>
              </a:ext>
            </a:extLst>
          </p:cNvPr>
          <p:cNvSpPr/>
          <p:nvPr/>
        </p:nvSpPr>
        <p:spPr>
          <a:xfrm>
            <a:off x="0" y="1268760"/>
            <a:ext cx="12192000" cy="5589240"/>
          </a:xfrm>
          <a:prstGeom prst="rect">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36000" tIns="36000" rIns="36000" bIns="36000" rtlCol="0" anchor="t"/>
          <a:lstStyle/>
          <a:p>
            <a:pPr algn="l"/>
            <a:endParaRPr lang="de-CH" sz="1200">
              <a:solidFill>
                <a:schemeClr val="tx1"/>
              </a:solidFill>
            </a:endParaRPr>
          </a:p>
        </p:txBody>
      </p:sp>
      <p:sp>
        <p:nvSpPr>
          <p:cNvPr id="6" name="Freihandform: Form 5">
            <a:extLst>
              <a:ext uri="{FF2B5EF4-FFF2-40B4-BE49-F238E27FC236}">
                <a16:creationId xmlns:a16="http://schemas.microsoft.com/office/drawing/2014/main" id="{89A0DA82-2676-555D-98E5-E9DBECDC1E3F}"/>
              </a:ext>
            </a:extLst>
          </p:cNvPr>
          <p:cNvSpPr/>
          <p:nvPr/>
        </p:nvSpPr>
        <p:spPr bwMode="auto">
          <a:xfrm>
            <a:off x="0" y="0"/>
            <a:ext cx="12193200" cy="4849742"/>
          </a:xfrm>
          <a:custGeom>
            <a:avLst/>
            <a:gdLst>
              <a:gd name="connsiteX0" fmla="*/ 12225130 w 12225130"/>
              <a:gd name="connsiteY0" fmla="*/ 1461052 h 4840356"/>
              <a:gd name="connsiteX1" fmla="*/ 12225130 w 12225130"/>
              <a:gd name="connsiteY1" fmla="*/ 0 h 4840356"/>
              <a:gd name="connsiteX2" fmla="*/ 0 w 12225130"/>
              <a:gd name="connsiteY2" fmla="*/ 0 h 4840356"/>
              <a:gd name="connsiteX3" fmla="*/ 0 w 12225130"/>
              <a:gd name="connsiteY3" fmla="*/ 3488635 h 4840356"/>
              <a:gd name="connsiteX4" fmla="*/ 2514600 w 12225130"/>
              <a:gd name="connsiteY4" fmla="*/ 4840356 h 4840356"/>
              <a:gd name="connsiteX5" fmla="*/ 12225130 w 12225130"/>
              <a:gd name="connsiteY5" fmla="*/ 1461052 h 48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130" h="4840356">
                <a:moveTo>
                  <a:pt x="12225130" y="1461052"/>
                </a:moveTo>
                <a:lnTo>
                  <a:pt x="12225130" y="0"/>
                </a:lnTo>
                <a:lnTo>
                  <a:pt x="0" y="0"/>
                </a:lnTo>
                <a:lnTo>
                  <a:pt x="0" y="3488635"/>
                </a:lnTo>
                <a:lnTo>
                  <a:pt x="2514600" y="4840356"/>
                </a:lnTo>
                <a:lnTo>
                  <a:pt x="12225130" y="1461052"/>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4" name="Titel 3">
            <a:extLst>
              <a:ext uri="{FF2B5EF4-FFF2-40B4-BE49-F238E27FC236}">
                <a16:creationId xmlns:a16="http://schemas.microsoft.com/office/drawing/2014/main" id="{458F271A-2B0B-34EC-98F9-610D3E92045A}"/>
              </a:ext>
            </a:extLst>
          </p:cNvPr>
          <p:cNvSpPr>
            <a:spLocks noGrp="1"/>
          </p:cNvSpPr>
          <p:nvPr>
            <p:ph type="title"/>
          </p:nvPr>
        </p:nvSpPr>
        <p:spPr/>
        <p:txBody>
          <a:bodyPr/>
          <a:lstStyle/>
          <a:p>
            <a:r>
              <a:rPr lang="de-CH"/>
              <a:t>Rechnungen</a:t>
            </a:r>
            <a:endParaRPr lang="de-CH" sz="1200"/>
          </a:p>
        </p:txBody>
      </p:sp>
    </p:spTree>
    <p:custDataLst>
      <p:tags r:id="rId1"/>
    </p:custDataLst>
    <p:extLst>
      <p:ext uri="{BB962C8B-B14F-4D97-AF65-F5344CB8AC3E}">
        <p14:creationId xmlns:p14="http://schemas.microsoft.com/office/powerpoint/2010/main" val="2679139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17ECC3C1-6350-93E5-5F44-209148B6F64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26</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Rechnungen einreichen</a:t>
            </a:r>
            <a:br>
              <a:rPr lang="de-CH"/>
            </a:br>
            <a:r>
              <a:rPr lang="de-CH" b="0"/>
              <a:t>Per Post oder E-Mail </a:t>
            </a:r>
          </a:p>
        </p:txBody>
      </p:sp>
      <p:sp>
        <p:nvSpPr>
          <p:cNvPr id="7" name="TextBox 6">
            <a:extLst>
              <a:ext uri="{FF2B5EF4-FFF2-40B4-BE49-F238E27FC236}">
                <a16:creationId xmlns:a16="http://schemas.microsoft.com/office/drawing/2014/main" id="{2ADD3AE6-CADB-B16A-FF58-E006D56512B7}"/>
              </a:ext>
            </a:extLst>
          </p:cNvPr>
          <p:cNvSpPr txBox="1"/>
          <p:nvPr/>
        </p:nvSpPr>
        <p:spPr bwMode="auto">
          <a:xfrm>
            <a:off x="375777" y="2108323"/>
            <a:ext cx="10822000" cy="3917914"/>
          </a:xfrm>
          <a:prstGeom prst="rect">
            <a:avLst/>
          </a:prstGeom>
          <a:noFill/>
        </p:spPr>
        <p:txBody>
          <a:bodyPr rot="0" spcFirstLastPara="0" vertOverflow="overflow" horzOverflow="overflow" vert="horz" wrap="square" lIns="72000" tIns="72000" rIns="72000" bIns="72000" numCol="1" spcCol="0" rtlCol="0" fromWordArt="0" anchor="t" anchorCtr="0" forceAA="0" compatLnSpc="1">
            <a:prstTxWarp prst="textNoShape">
              <a:avLst/>
            </a:prstTxWarp>
            <a:spAutoFit/>
          </a:bodyPr>
          <a:lstStyle/>
          <a:p>
            <a:pPr defTabSz="226800"/>
            <a:r>
              <a:rPr lang="en-US" sz="1200" kern="0" err="1">
                <a:latin typeface="+mj-lt"/>
                <a:ea typeface="+mn-lt"/>
                <a:cs typeface="+mn-lt"/>
              </a:rPr>
              <a:t>Rechnungen</a:t>
            </a:r>
            <a:r>
              <a:rPr lang="en-US" sz="1200" kern="0">
                <a:latin typeface="+mj-lt"/>
                <a:ea typeface="+mn-lt"/>
                <a:cs typeface="+mn-lt"/>
              </a:rPr>
              <a:t> </a:t>
            </a:r>
            <a:r>
              <a:rPr lang="en-US" sz="1200" kern="0" err="1">
                <a:latin typeface="+mj-lt"/>
                <a:ea typeface="+mn-lt"/>
                <a:cs typeface="+mn-lt"/>
              </a:rPr>
              <a:t>müssen</a:t>
            </a:r>
            <a:r>
              <a:rPr lang="en-US" sz="1200" kern="0">
                <a:latin typeface="+mj-lt"/>
                <a:ea typeface="+mn-lt"/>
                <a:cs typeface="+mn-lt"/>
              </a:rPr>
              <a:t> </a:t>
            </a:r>
            <a:r>
              <a:rPr lang="en-US" sz="1200" kern="0" err="1">
                <a:latin typeface="+mj-lt"/>
                <a:ea typeface="+mn-lt"/>
                <a:cs typeface="+mn-lt"/>
              </a:rPr>
              <a:t>jeweils</a:t>
            </a:r>
            <a:r>
              <a:rPr lang="en-US" sz="1200" kern="0">
                <a:latin typeface="+mj-lt"/>
                <a:ea typeface="+mn-lt"/>
                <a:cs typeface="+mn-lt"/>
              </a:rPr>
              <a:t> die </a:t>
            </a:r>
            <a:r>
              <a:rPr lang="en-US" sz="1200" b="1" kern="0">
                <a:latin typeface="+mj-lt"/>
                <a:ea typeface="+mn-lt"/>
                <a:cs typeface="+mn-lt"/>
              </a:rPr>
              <a:t>FIT-</a:t>
            </a:r>
            <a:r>
              <a:rPr lang="en-US" sz="1200" b="1" kern="0" err="1">
                <a:latin typeface="+mj-lt"/>
                <a:ea typeface="+mn-lt"/>
                <a:cs typeface="+mn-lt"/>
              </a:rPr>
              <a:t>Nummer</a:t>
            </a:r>
            <a:r>
              <a:rPr lang="en-US" sz="1200" b="1" kern="0">
                <a:latin typeface="+mj-lt"/>
                <a:ea typeface="+mn-lt"/>
                <a:cs typeface="+mn-lt"/>
              </a:rPr>
              <a:t> </a:t>
            </a:r>
            <a:r>
              <a:rPr lang="en-US" sz="1200" kern="0">
                <a:latin typeface="+mj-lt"/>
                <a:ea typeface="+mn-lt"/>
                <a:cs typeface="+mn-lt"/>
              </a:rPr>
              <a:t>im </a:t>
            </a:r>
            <a:r>
              <a:rPr lang="en-US" sz="1200" kern="0" err="1">
                <a:latin typeface="+mj-lt"/>
                <a:ea typeface="+mn-lt"/>
                <a:cs typeface="+mn-lt"/>
              </a:rPr>
              <a:t>Betreff</a:t>
            </a:r>
            <a:r>
              <a:rPr lang="en-US" sz="1200" kern="0">
                <a:latin typeface="+mj-lt"/>
                <a:ea typeface="+mn-lt"/>
                <a:cs typeface="+mn-lt"/>
              </a:rPr>
              <a:t> </a:t>
            </a:r>
            <a:r>
              <a:rPr lang="en-US" sz="1200" kern="0" err="1">
                <a:latin typeface="+mj-lt"/>
                <a:ea typeface="+mn-lt"/>
                <a:cs typeface="+mn-lt"/>
              </a:rPr>
              <a:t>enthalten</a:t>
            </a:r>
            <a:r>
              <a:rPr lang="en-US" sz="1200" kern="0">
                <a:latin typeface="+mj-lt"/>
                <a:ea typeface="+mn-lt"/>
                <a:cs typeface="+mn-lt"/>
              </a:rPr>
              <a:t>, </a:t>
            </a:r>
            <a:r>
              <a:rPr lang="en-US" sz="1200" kern="0" err="1">
                <a:latin typeface="+mj-lt"/>
                <a:ea typeface="+mn-lt"/>
                <a:cs typeface="+mn-lt"/>
              </a:rPr>
              <a:t>damit</a:t>
            </a:r>
            <a:r>
              <a:rPr lang="en-US" sz="1200" kern="0">
                <a:latin typeface="+mj-lt"/>
                <a:ea typeface="+mn-lt"/>
                <a:cs typeface="+mn-lt"/>
              </a:rPr>
              <a:t> die </a:t>
            </a:r>
            <a:r>
              <a:rPr lang="en-US" sz="1200" kern="0" err="1">
                <a:latin typeface="+mj-lt"/>
                <a:ea typeface="+mn-lt"/>
                <a:cs typeface="+mn-lt"/>
              </a:rPr>
              <a:t>Zahlung</a:t>
            </a:r>
            <a:r>
              <a:rPr lang="en-US" sz="1200" kern="0">
                <a:latin typeface="+mj-lt"/>
                <a:ea typeface="+mn-lt"/>
                <a:cs typeface="+mn-lt"/>
              </a:rPr>
              <a:t> dem </a:t>
            </a:r>
            <a:r>
              <a:rPr lang="en-US" sz="1200" kern="0" err="1">
                <a:latin typeface="+mj-lt"/>
                <a:ea typeface="+mn-lt"/>
                <a:cs typeface="+mn-lt"/>
              </a:rPr>
              <a:t>entsprechenden</a:t>
            </a:r>
            <a:r>
              <a:rPr lang="en-US" sz="1200" kern="0">
                <a:latin typeface="+mj-lt"/>
                <a:ea typeface="+mn-lt"/>
                <a:cs typeface="+mn-lt"/>
              </a:rPr>
              <a:t> </a:t>
            </a:r>
            <a:r>
              <a:rPr lang="en-US" sz="1200" kern="0" err="1">
                <a:latin typeface="+mj-lt"/>
                <a:ea typeface="+mn-lt"/>
                <a:cs typeface="+mn-lt"/>
              </a:rPr>
              <a:t>Projekt</a:t>
            </a:r>
            <a:r>
              <a:rPr lang="en-US" sz="1200" kern="0">
                <a:latin typeface="+mj-lt"/>
                <a:ea typeface="+mn-lt"/>
                <a:cs typeface="+mn-lt"/>
              </a:rPr>
              <a:t> und </a:t>
            </a:r>
            <a:r>
              <a:rPr lang="en-US" sz="1200" kern="0" err="1">
                <a:latin typeface="+mj-lt"/>
                <a:ea typeface="+mn-lt"/>
                <a:cs typeface="+mn-lt"/>
              </a:rPr>
              <a:t>somit</a:t>
            </a:r>
            <a:r>
              <a:rPr lang="en-US" sz="1200" kern="0">
                <a:latin typeface="+mj-lt"/>
                <a:ea typeface="+mn-lt"/>
                <a:cs typeface="+mn-lt"/>
              </a:rPr>
              <a:t> der </a:t>
            </a:r>
            <a:r>
              <a:rPr lang="en-US" sz="1200" kern="0" err="1">
                <a:latin typeface="+mj-lt"/>
                <a:ea typeface="+mn-lt"/>
                <a:cs typeface="+mn-lt"/>
              </a:rPr>
              <a:t>relevanten</a:t>
            </a:r>
            <a:r>
              <a:rPr lang="en-US" sz="1200" kern="0">
                <a:latin typeface="+mj-lt"/>
                <a:ea typeface="+mn-lt"/>
                <a:cs typeface="+mn-lt"/>
              </a:rPr>
              <a:t> PSP-</a:t>
            </a:r>
            <a:r>
              <a:rPr lang="en-US" sz="1200" kern="0" err="1">
                <a:latin typeface="+mj-lt"/>
                <a:ea typeface="+mn-lt"/>
                <a:cs typeface="+mn-lt"/>
              </a:rPr>
              <a:t>Nummer</a:t>
            </a:r>
            <a:r>
              <a:rPr lang="en-US" sz="1200" kern="0">
                <a:latin typeface="+mj-lt"/>
                <a:ea typeface="+mn-lt"/>
                <a:cs typeface="+mn-lt"/>
              </a:rPr>
              <a:t> </a:t>
            </a:r>
            <a:r>
              <a:rPr lang="en-US" sz="1200" kern="0" err="1">
                <a:latin typeface="+mj-lt"/>
                <a:ea typeface="+mn-lt"/>
                <a:cs typeface="+mn-lt"/>
              </a:rPr>
              <a:t>zugeweisen</a:t>
            </a:r>
            <a:r>
              <a:rPr lang="en-US" sz="1200" kern="0">
                <a:latin typeface="+mj-lt"/>
                <a:ea typeface="+mn-lt"/>
                <a:cs typeface="+mn-lt"/>
              </a:rPr>
              <a:t> </a:t>
            </a:r>
            <a:r>
              <a:rPr lang="en-US" sz="1200" kern="0" err="1">
                <a:latin typeface="+mj-lt"/>
                <a:ea typeface="+mn-lt"/>
                <a:cs typeface="+mn-lt"/>
              </a:rPr>
              <a:t>werden</a:t>
            </a:r>
            <a:r>
              <a:rPr lang="en-US" sz="1200" kern="0">
                <a:latin typeface="+mj-lt"/>
                <a:ea typeface="+mn-lt"/>
                <a:cs typeface="+mn-lt"/>
              </a:rPr>
              <a:t> </a:t>
            </a:r>
            <a:r>
              <a:rPr lang="en-US" sz="1200" kern="0" err="1">
                <a:latin typeface="+mj-lt"/>
                <a:ea typeface="+mn-lt"/>
                <a:cs typeface="+mn-lt"/>
              </a:rPr>
              <a:t>kann</a:t>
            </a:r>
            <a:r>
              <a:rPr lang="en-US" sz="1200" kern="0">
                <a:latin typeface="+mj-lt"/>
                <a:ea typeface="+mn-lt"/>
                <a:cs typeface="+mn-lt"/>
              </a:rPr>
              <a:t>. </a:t>
            </a:r>
            <a:endParaRPr lang="de-DE" sz="1200">
              <a:latin typeface="+mj-lt"/>
            </a:endParaRPr>
          </a:p>
          <a:p>
            <a:pPr defTabSz="226800"/>
            <a:endParaRPr lang="en-US" sz="1200" kern="0">
              <a:solidFill>
                <a:srgbClr val="000000"/>
              </a:solidFill>
              <a:latin typeface="+mj-lt"/>
            </a:endParaRPr>
          </a:p>
          <a:p>
            <a:pPr defTabSz="226800"/>
            <a:r>
              <a:rPr lang="de-DE" sz="1200">
                <a:solidFill>
                  <a:srgbClr val="000000"/>
                </a:solidFill>
                <a:latin typeface="+mj-lt"/>
              </a:rPr>
              <a:t>Rechnungen können entweder </a:t>
            </a:r>
            <a:r>
              <a:rPr lang="de-DE" sz="1200" b="1">
                <a:solidFill>
                  <a:srgbClr val="000000"/>
                </a:solidFill>
                <a:latin typeface="+mj-lt"/>
              </a:rPr>
              <a:t>per Post </a:t>
            </a:r>
            <a:r>
              <a:rPr lang="de-DE" sz="1200">
                <a:solidFill>
                  <a:srgbClr val="000000"/>
                </a:solidFill>
                <a:latin typeface="+mj-lt"/>
              </a:rPr>
              <a:t>an die folgende Rechnungsadresse geschickt werden: </a:t>
            </a:r>
            <a:endParaRPr lang="en-US" sz="1200" kern="0">
              <a:solidFill>
                <a:srgbClr val="000000"/>
              </a:solidFill>
              <a:latin typeface="+mj-lt"/>
            </a:endParaRPr>
          </a:p>
          <a:p>
            <a:pPr defTabSz="226800"/>
            <a:endParaRPr lang="de-DE" sz="1200">
              <a:solidFill>
                <a:srgbClr val="000000"/>
              </a:solidFill>
              <a:latin typeface="+mj-lt"/>
            </a:endParaRPr>
          </a:p>
          <a:p>
            <a:pPr defTabSz="226800"/>
            <a:r>
              <a:rPr lang="de-DE" sz="1200">
                <a:latin typeface="+mj-lt"/>
                <a:ea typeface="+mn-lt"/>
                <a:cs typeface="+mn-lt"/>
              </a:rPr>
              <a:t>Post CH AG</a:t>
            </a:r>
          </a:p>
          <a:p>
            <a:pPr defTabSz="226800"/>
            <a:r>
              <a:rPr lang="de-DE" sz="1200">
                <a:latin typeface="+mj-lt"/>
                <a:ea typeface="+mn-lt"/>
                <a:cs typeface="+mn-lt"/>
              </a:rPr>
              <a:t>Logistik-Services</a:t>
            </a:r>
          </a:p>
          <a:p>
            <a:pPr defTabSz="226800"/>
            <a:r>
              <a:rPr lang="de-DE" sz="1200">
                <a:latin typeface="+mj-lt"/>
                <a:ea typeface="+mn-lt"/>
                <a:cs typeface="+mn-lt"/>
              </a:rPr>
              <a:t>Kreditoren 950-0</a:t>
            </a:r>
          </a:p>
          <a:p>
            <a:pPr defTabSz="226800"/>
            <a:r>
              <a:rPr lang="de-DE" sz="1200" err="1">
                <a:latin typeface="+mj-lt"/>
                <a:ea typeface="+mn-lt"/>
                <a:cs typeface="+mn-lt"/>
              </a:rPr>
              <a:t>Wankdorfallee</a:t>
            </a:r>
            <a:r>
              <a:rPr lang="de-DE" sz="1200">
                <a:latin typeface="+mj-lt"/>
                <a:ea typeface="+mn-lt"/>
                <a:cs typeface="+mn-lt"/>
              </a:rPr>
              <a:t> 4</a:t>
            </a:r>
          </a:p>
          <a:p>
            <a:pPr defTabSz="226800"/>
            <a:r>
              <a:rPr lang="de-DE" sz="1200">
                <a:latin typeface="+mj-lt"/>
                <a:ea typeface="+mn-lt"/>
                <a:cs typeface="+mn-lt"/>
              </a:rPr>
              <a:t>3030 Bern</a:t>
            </a:r>
            <a:endParaRPr lang="de-DE" sz="1200">
              <a:latin typeface="+mj-lt"/>
            </a:endParaRPr>
          </a:p>
          <a:p>
            <a:pPr defTabSz="226800"/>
            <a:endParaRPr lang="de-DE" sz="1200">
              <a:solidFill>
                <a:srgbClr val="000000"/>
              </a:solidFill>
              <a:latin typeface="+mj-lt"/>
            </a:endParaRPr>
          </a:p>
          <a:p>
            <a:pPr defTabSz="226800"/>
            <a:endParaRPr lang="de-DE" sz="1200">
              <a:solidFill>
                <a:srgbClr val="000000"/>
              </a:solidFill>
              <a:latin typeface="+mj-lt"/>
            </a:endParaRPr>
          </a:p>
          <a:p>
            <a:pPr defTabSz="226800"/>
            <a:r>
              <a:rPr lang="de-DE" sz="1200">
                <a:solidFill>
                  <a:srgbClr val="000000"/>
                </a:solidFill>
                <a:latin typeface="+mj-lt"/>
              </a:rPr>
              <a:t>Oder </a:t>
            </a:r>
            <a:r>
              <a:rPr lang="de-DE" sz="1200" b="1">
                <a:solidFill>
                  <a:srgbClr val="000000"/>
                </a:solidFill>
                <a:latin typeface="+mj-lt"/>
              </a:rPr>
              <a:t>per E-Mail</a:t>
            </a:r>
            <a:r>
              <a:rPr lang="de-DE" sz="1200">
                <a:solidFill>
                  <a:srgbClr val="000000"/>
                </a:solidFill>
                <a:latin typeface="+mj-lt"/>
              </a:rPr>
              <a:t> an </a:t>
            </a:r>
            <a:r>
              <a:rPr lang="de-DE" sz="1200">
                <a:solidFill>
                  <a:srgbClr val="000000"/>
                </a:solidFill>
                <a:latin typeface="+mj-lt"/>
                <a:hlinkClick r:id="rId2"/>
              </a:rPr>
              <a:t>invoice@post.ch</a:t>
            </a:r>
            <a:r>
              <a:rPr lang="de-DE" sz="1200">
                <a:solidFill>
                  <a:srgbClr val="000000"/>
                </a:solidFill>
                <a:latin typeface="+mj-lt"/>
              </a:rPr>
              <a:t> (Rechnungseingang F332A) weitergeleitet werden. </a:t>
            </a:r>
            <a:r>
              <a:rPr lang="de-DE" sz="1200" u="sng">
                <a:solidFill>
                  <a:srgbClr val="000000"/>
                </a:solidFill>
                <a:latin typeface="+mj-lt"/>
              </a:rPr>
              <a:t>Wichtig: </a:t>
            </a:r>
            <a:r>
              <a:rPr lang="de-DE" sz="1200">
                <a:solidFill>
                  <a:srgbClr val="000000"/>
                </a:solidFill>
                <a:latin typeface="+mj-lt"/>
              </a:rPr>
              <a:t>die Rechnung muss eine PDF-Datei sein und es darf pro E-Mail immer nur ein Dokument versendet werden. </a:t>
            </a:r>
          </a:p>
          <a:p>
            <a:pPr defTabSz="226800"/>
            <a:endParaRPr lang="de-DE" sz="1200">
              <a:solidFill>
                <a:srgbClr val="000000"/>
              </a:solidFill>
              <a:latin typeface="+mj-lt"/>
            </a:endParaRPr>
          </a:p>
          <a:p>
            <a:pPr defTabSz="226800"/>
            <a:endParaRPr lang="de-DE" sz="1200">
              <a:solidFill>
                <a:srgbClr val="000000"/>
              </a:solidFill>
              <a:latin typeface="+mj-lt"/>
            </a:endParaRPr>
          </a:p>
          <a:p>
            <a:pPr defTabSz="226800"/>
            <a:r>
              <a:rPr lang="de-DE" sz="1200" b="1" kern="0">
                <a:solidFill>
                  <a:srgbClr val="FF0000"/>
                </a:solidFill>
              </a:rPr>
              <a:t>ACHTUNG: </a:t>
            </a:r>
            <a:r>
              <a:rPr lang="de-DE" sz="1200" kern="0"/>
              <a:t>Rechnungen, welche einer Ariba-Bestellung zu Grunde liegen, müssen vom Lieferanten im Ariba hochgeladen werden</a:t>
            </a:r>
          </a:p>
          <a:p>
            <a:pPr defTabSz="226800"/>
            <a:endParaRPr lang="de-DE" sz="1200">
              <a:latin typeface="+mj-lt"/>
            </a:endParaRPr>
          </a:p>
          <a:p>
            <a:pPr indent="-226695" defTabSz="226800">
              <a:lnSpc>
                <a:spcPct val="95000"/>
              </a:lnSpc>
              <a:spcBef>
                <a:spcPct val="0"/>
              </a:spcBef>
            </a:pPr>
            <a:endParaRPr lang="en-US" sz="1200" kern="0">
              <a:solidFill>
                <a:srgbClr val="000000"/>
              </a:solidFill>
              <a:latin typeface="+mj-lt"/>
            </a:endParaRPr>
          </a:p>
        </p:txBody>
      </p:sp>
    </p:spTree>
    <p:extLst>
      <p:ext uri="{BB962C8B-B14F-4D97-AF65-F5344CB8AC3E}">
        <p14:creationId xmlns:p14="http://schemas.microsoft.com/office/powerpoint/2010/main" val="359315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17ECC3C1-6350-93E5-5F44-209148B6F64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27</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Rechnungen Wissenswertes</a:t>
            </a:r>
            <a:br>
              <a:rPr lang="de-CH"/>
            </a:br>
            <a:r>
              <a:rPr lang="de-CH" b="0"/>
              <a:t>Buchung und Zahlungsfluss</a:t>
            </a:r>
            <a:br>
              <a:rPr lang="de-CH"/>
            </a:br>
            <a:endParaRPr lang="de-CH" b="0">
              <a:cs typeface="Segoe UI"/>
            </a:endParaRPr>
          </a:p>
        </p:txBody>
      </p:sp>
      <p:sp>
        <p:nvSpPr>
          <p:cNvPr id="7" name="Textfeld 6">
            <a:extLst>
              <a:ext uri="{FF2B5EF4-FFF2-40B4-BE49-F238E27FC236}">
                <a16:creationId xmlns:a16="http://schemas.microsoft.com/office/drawing/2014/main" id="{DFA82E9B-DDDD-CA0B-A617-ECD0ED3A4B86}"/>
              </a:ext>
            </a:extLst>
          </p:cNvPr>
          <p:cNvSpPr txBox="1"/>
          <p:nvPr/>
        </p:nvSpPr>
        <p:spPr>
          <a:xfrm>
            <a:off x="408013" y="5325509"/>
            <a:ext cx="6161902" cy="278153"/>
          </a:xfrm>
          <a:prstGeom prst="rect">
            <a:avLst/>
          </a:prstGeom>
          <a:noFill/>
        </p:spPr>
        <p:txBody>
          <a:bodyPr wrap="square">
            <a:spAutoFit/>
          </a:bodyPr>
          <a:lstStyle/>
          <a:p>
            <a:r>
              <a:rPr lang="de-CH" sz="1200">
                <a:hlinkClick r:id="rId2"/>
              </a:rPr>
              <a:t>Reporting Marketing PSP.xlsx</a:t>
            </a:r>
            <a:r>
              <a:rPr lang="de-CH" sz="1200"/>
              <a:t> (Beispiel von 2023)</a:t>
            </a:r>
          </a:p>
        </p:txBody>
      </p:sp>
      <p:pic>
        <p:nvPicPr>
          <p:cNvPr id="9" name="Grafik 8">
            <a:extLst>
              <a:ext uri="{FF2B5EF4-FFF2-40B4-BE49-F238E27FC236}">
                <a16:creationId xmlns:a16="http://schemas.microsoft.com/office/drawing/2014/main" id="{24E5951F-D819-FC67-D534-73681AD6E35B}"/>
              </a:ext>
            </a:extLst>
          </p:cNvPr>
          <p:cNvPicPr>
            <a:picLocks noChangeAspect="1"/>
          </p:cNvPicPr>
          <p:nvPr/>
        </p:nvPicPr>
        <p:blipFill>
          <a:blip r:embed="rId3"/>
          <a:stretch>
            <a:fillRect/>
          </a:stretch>
        </p:blipFill>
        <p:spPr>
          <a:xfrm>
            <a:off x="408013" y="1772816"/>
            <a:ext cx="5217303" cy="3519237"/>
          </a:xfrm>
          <a:prstGeom prst="rect">
            <a:avLst/>
          </a:prstGeom>
        </p:spPr>
      </p:pic>
      <p:sp>
        <p:nvSpPr>
          <p:cNvPr id="10" name="Textfeld 9">
            <a:extLst>
              <a:ext uri="{FF2B5EF4-FFF2-40B4-BE49-F238E27FC236}">
                <a16:creationId xmlns:a16="http://schemas.microsoft.com/office/drawing/2014/main" id="{0B4F72D7-94BB-096C-891B-54B2AB5A7D32}"/>
              </a:ext>
            </a:extLst>
          </p:cNvPr>
          <p:cNvSpPr txBox="1"/>
          <p:nvPr/>
        </p:nvSpPr>
        <p:spPr>
          <a:xfrm>
            <a:off x="6096000" y="1772816"/>
            <a:ext cx="4680520" cy="1393458"/>
          </a:xfrm>
          <a:prstGeom prst="rect">
            <a:avLst/>
          </a:prstGeom>
          <a:noFill/>
        </p:spPr>
        <p:txBody>
          <a:bodyPr wrap="square" lIns="0" tIns="0" rIns="0" bIns="0" rtlCol="0">
            <a:spAutoFit/>
          </a:bodyPr>
          <a:lstStyle/>
          <a:p>
            <a:r>
              <a:rPr lang="de-CH" sz="1200"/>
              <a:t>Die Buchungen erscheinen in unserem Reporting File, sobald die Beträge im SAP verbucht sind. Dies bedeutet aber nicht, dass der Zahlungsfluss bereits vollständig ausgelöst worden ist. Möchte man dies überprüfen, muss man mit </a:t>
            </a:r>
            <a:r>
              <a:rPr lang="de-CH" sz="1200">
                <a:hlinkClick r:id="rId4"/>
              </a:rPr>
              <a:t>Service Desk F </a:t>
            </a:r>
            <a:r>
              <a:rPr lang="de-CH" sz="1200"/>
              <a:t>Kontakt aufnehmen.</a:t>
            </a:r>
          </a:p>
          <a:p>
            <a:endParaRPr lang="de-CH" sz="1200"/>
          </a:p>
          <a:p>
            <a:r>
              <a:rPr lang="de-CH" sz="1200"/>
              <a:t>Für die Abgrenzungen Ende Jahr ist die Buchung allerdings ausreichend.  </a:t>
            </a:r>
          </a:p>
        </p:txBody>
      </p:sp>
    </p:spTree>
    <p:extLst>
      <p:ext uri="{BB962C8B-B14F-4D97-AF65-F5344CB8AC3E}">
        <p14:creationId xmlns:p14="http://schemas.microsoft.com/office/powerpoint/2010/main" val="461825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17ECC3C1-6350-93E5-5F44-209148B6F641}"/>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FFECD6C8-481E-42AE-BB5F-4D141CF13AD3}"/>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28</a:t>
            </a:fld>
            <a:endParaRPr lang="de-CH"/>
          </a:p>
        </p:txBody>
      </p:sp>
      <p:sp>
        <p:nvSpPr>
          <p:cNvPr id="4" name="Fußzeilenplatzhalter 3">
            <a:extLst>
              <a:ext uri="{FF2B5EF4-FFF2-40B4-BE49-F238E27FC236}">
                <a16:creationId xmlns:a16="http://schemas.microsoft.com/office/drawing/2014/main" id="{295F7320-C461-4508-993D-187F2A87CF1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5063CFD0-1ABD-429B-91CE-EF25C54D841D}"/>
              </a:ext>
            </a:extLst>
          </p:cNvPr>
          <p:cNvSpPr>
            <a:spLocks noGrp="1"/>
          </p:cNvSpPr>
          <p:nvPr>
            <p:ph type="title"/>
          </p:nvPr>
        </p:nvSpPr>
        <p:spPr/>
        <p:txBody>
          <a:bodyPr/>
          <a:lstStyle/>
          <a:p>
            <a:r>
              <a:rPr lang="de-CH"/>
              <a:t>Rechnungen Wissenswertes</a:t>
            </a:r>
            <a:br>
              <a:rPr lang="de-CH"/>
            </a:br>
            <a:r>
              <a:rPr lang="de-CH" b="0"/>
              <a:t>Abgrenzungen (Beispiel: Deadline Jahresabschluss 2023)</a:t>
            </a:r>
            <a:br>
              <a:rPr lang="de-CH"/>
            </a:br>
            <a:endParaRPr lang="de-CH" b="0">
              <a:cs typeface="Segoe UI"/>
            </a:endParaRPr>
          </a:p>
        </p:txBody>
      </p:sp>
      <p:sp>
        <p:nvSpPr>
          <p:cNvPr id="8" name="Textfeld 7">
            <a:extLst>
              <a:ext uri="{FF2B5EF4-FFF2-40B4-BE49-F238E27FC236}">
                <a16:creationId xmlns:a16="http://schemas.microsoft.com/office/drawing/2014/main" id="{15AC904F-BF8F-58B1-216C-1F4D084A3E8C}"/>
              </a:ext>
            </a:extLst>
          </p:cNvPr>
          <p:cNvSpPr txBox="1"/>
          <p:nvPr/>
        </p:nvSpPr>
        <p:spPr>
          <a:xfrm>
            <a:off x="408012" y="1844824"/>
            <a:ext cx="11302405" cy="4303101"/>
          </a:xfrm>
          <a:prstGeom prst="rect">
            <a:avLst/>
          </a:prstGeom>
          <a:noFill/>
        </p:spPr>
        <p:txBody>
          <a:bodyPr wrap="square">
            <a:spAutoFit/>
          </a:bodyPr>
          <a:lstStyle/>
          <a:p>
            <a:pPr rtl="0" fontAlgn="ctr">
              <a:spcBef>
                <a:spcPts val="0"/>
              </a:spcBef>
              <a:spcAft>
                <a:spcPts val="0"/>
              </a:spcAft>
            </a:pPr>
            <a:r>
              <a:rPr lang="de-CH" sz="1400" b="1">
                <a:effectLst/>
                <a:latin typeface="Frutiger 45 Light" panose="020B0403030504020204" pitchFamily="34" charset="0"/>
              </a:rPr>
              <a:t>Jahresabschluss 2023</a:t>
            </a:r>
            <a:br>
              <a:rPr lang="de-CH" sz="1100" b="1">
                <a:effectLst/>
                <a:latin typeface="Frutiger 45 Light" panose="020B0403030504020204" pitchFamily="34" charset="0"/>
              </a:rPr>
            </a:br>
            <a:br>
              <a:rPr lang="de-CH" sz="1100">
                <a:effectLst/>
                <a:latin typeface="Frutiger 45 Light" panose="020B0403030504020204" pitchFamily="34" charset="0"/>
              </a:rPr>
            </a:br>
            <a:r>
              <a:rPr lang="de-CH" sz="1100" b="1">
                <a:effectLst/>
                <a:latin typeface="Frutiger 45 Light" panose="020B0403030504020204" pitchFamily="34" charset="0"/>
              </a:rPr>
              <a:t>Rapportierung / Zeiterfassung Aufwände | MIAR</a:t>
            </a:r>
            <a:endParaRPr lang="de-CH" sz="1100">
              <a:effectLst/>
              <a:latin typeface="Frutiger 45 Light" panose="020B0403030504020204" pitchFamily="34" charset="0"/>
            </a:endParaRPr>
          </a:p>
          <a:p>
            <a:pPr marL="444500" indent="-185738" fontAlgn="ctr">
              <a:buFont typeface="Wingdings" panose="05000000000000000000" pitchFamily="2" charset="2"/>
              <a:buChar char="§"/>
            </a:pPr>
            <a:r>
              <a:rPr lang="de-CH" sz="1100">
                <a:effectLst/>
                <a:latin typeface="Frutiger 45 Light" panose="020B0403030504020204" pitchFamily="34" charset="0"/>
              </a:rPr>
              <a:t>Alle Mitarbeitende, welche Leistungen an Projekte oder Kundenaufträge im MIAR rapportieren, müssen sämtliche geleisteten Stunden im 2023 (inkl. Dezember) im Jahr 2023 erfassen.</a:t>
            </a:r>
          </a:p>
          <a:p>
            <a:pPr marL="444500" indent="-185738" fontAlgn="ctr">
              <a:buFont typeface="Wingdings" panose="05000000000000000000" pitchFamily="2" charset="2"/>
              <a:buChar char="§"/>
            </a:pPr>
            <a:r>
              <a:rPr lang="de-CH" sz="1100">
                <a:effectLst/>
                <a:latin typeface="Frutiger 45 Light" panose="020B0403030504020204" pitchFamily="34" charset="0"/>
              </a:rPr>
              <a:t>Falsche</a:t>
            </a:r>
            <a:r>
              <a:rPr lang="de-CH" sz="1100" b="1">
                <a:effectLst/>
                <a:latin typeface="Frutiger 45 Light" panose="020B0403030504020204" pitchFamily="34" charset="0"/>
              </a:rPr>
              <a:t> </a:t>
            </a:r>
            <a:r>
              <a:rPr lang="de-CH" sz="1100" err="1">
                <a:effectLst/>
                <a:latin typeface="Frutiger 45 Light" panose="020B0403030504020204" pitchFamily="34" charset="0"/>
              </a:rPr>
              <a:t>Stundenrapportierungen</a:t>
            </a:r>
            <a:r>
              <a:rPr lang="de-CH" sz="1100">
                <a:effectLst/>
                <a:latin typeface="Frutiger 45 Light" panose="020B0403030504020204" pitchFamily="34" charset="0"/>
              </a:rPr>
              <a:t> bei U-Projekten sind dem Projektcontrolling zu melden </a:t>
            </a:r>
          </a:p>
          <a:p>
            <a:pPr marL="747000" indent="-228600" fontAlgn="ctr">
              <a:buFont typeface="Wingdings" panose="05000000000000000000" pitchFamily="2" charset="2"/>
              <a:buChar char="Ø"/>
            </a:pPr>
            <a:r>
              <a:rPr lang="de-CH" sz="1100" b="1">
                <a:effectLst/>
                <a:latin typeface="Frutiger 45 Light" panose="020B0403030504020204" pitchFamily="34" charset="0"/>
              </a:rPr>
              <a:t>Termin: 04.01.2024 &gt; im System erfassen</a:t>
            </a:r>
            <a:endParaRPr lang="de-CH" sz="1100" b="1">
              <a:latin typeface="Frutiger 45 Light" panose="020B0403030504020204" pitchFamily="34" charset="0"/>
            </a:endParaRPr>
          </a:p>
          <a:p>
            <a:pPr fontAlgn="ctr"/>
            <a:endParaRPr lang="de-CH" sz="500" b="1">
              <a:latin typeface="Frutiger 45 Light" panose="020B0403030504020204" pitchFamily="34" charset="0"/>
            </a:endParaRPr>
          </a:p>
          <a:p>
            <a:pPr fontAlgn="ctr"/>
            <a:r>
              <a:rPr lang="de-CH" sz="1100" b="1">
                <a:latin typeface="Frutiger 45 Light" panose="020B0403030504020204" pitchFamily="34" charset="0"/>
              </a:rPr>
              <a:t>Externe und interne Leistungen | Fakturierung</a:t>
            </a:r>
          </a:p>
          <a:p>
            <a:pPr marL="444500" indent="-185738" fontAlgn="ctr">
              <a:buFont typeface="Wingdings" panose="05000000000000000000" pitchFamily="2" charset="2"/>
              <a:buChar char="§"/>
            </a:pPr>
            <a:r>
              <a:rPr lang="de-CH" sz="1100">
                <a:effectLst/>
                <a:latin typeface="Frutiger 45 Light" panose="020B0403030504020204" pitchFamily="34" charset="0"/>
              </a:rPr>
              <a:t>Leistungen an externe Kunden oder interne Bereiche, welche im 2023 erbracht wurden, sind bis 04.01.2024 gemäss Standardprozess zu verrechnen.</a:t>
            </a:r>
          </a:p>
          <a:p>
            <a:pPr marL="444500" indent="-185738" fontAlgn="ctr">
              <a:buFont typeface="Wingdings" panose="05000000000000000000" pitchFamily="2" charset="2"/>
              <a:buChar char="§"/>
            </a:pPr>
            <a:r>
              <a:rPr lang="de-CH" sz="1100">
                <a:effectLst/>
                <a:latin typeface="Frutiger 45 Light" panose="020B0403030504020204" pitchFamily="34" charset="0"/>
              </a:rPr>
              <a:t>Leistungen an externe Kunden für das 2024, welche bereits im 2023 im Voraus verrechnet wurden, sind abzugrenzen </a:t>
            </a:r>
          </a:p>
          <a:p>
            <a:pPr marL="747000" indent="-228600" fontAlgn="ctr">
              <a:buFont typeface="Wingdings" panose="05000000000000000000" pitchFamily="2" charset="2"/>
              <a:buChar char="Ø"/>
            </a:pPr>
            <a:r>
              <a:rPr lang="de-CH" sz="1100" b="1">
                <a:effectLst/>
                <a:latin typeface="Frutiger 45 Light" panose="020B0403030504020204" pitchFamily="34" charset="0"/>
              </a:rPr>
              <a:t>Termin: 04.01.2024 --&gt; Fakturierung an Kunden gem. Standardprozess</a:t>
            </a:r>
            <a:endParaRPr lang="de-CH" sz="1100">
              <a:latin typeface="Frutiger 45 Light" panose="020B0403030504020204" pitchFamily="34" charset="0"/>
            </a:endParaRPr>
          </a:p>
          <a:p>
            <a:pPr marL="747000" indent="-228600" fontAlgn="ctr">
              <a:buFont typeface="Wingdings" panose="05000000000000000000" pitchFamily="2" charset="2"/>
              <a:buChar char="Ø"/>
            </a:pPr>
            <a:r>
              <a:rPr lang="de-CH" sz="1100" b="1">
                <a:effectLst/>
                <a:latin typeface="Frutiger 45 Light" panose="020B0403030504020204" pitchFamily="34" charset="0"/>
              </a:rPr>
              <a:t>Termin: 05.01.2024 --&gt; Abgrenzungsmeldung an F423 (Silvan </a:t>
            </a:r>
            <a:r>
              <a:rPr lang="de-CH" sz="1100" b="1" err="1">
                <a:effectLst/>
                <a:latin typeface="Frutiger 45 Light" panose="020B0403030504020204" pitchFamily="34" charset="0"/>
              </a:rPr>
              <a:t>Bläsi</a:t>
            </a:r>
            <a:r>
              <a:rPr lang="de-CH" sz="1100" b="1">
                <a:latin typeface="Frutiger 45 Light" panose="020B0403030504020204" pitchFamily="34" charset="0"/>
              </a:rPr>
              <a:t>)</a:t>
            </a:r>
          </a:p>
          <a:p>
            <a:pPr fontAlgn="ctr"/>
            <a:br>
              <a:rPr lang="de-CH" sz="500" b="1">
                <a:effectLst/>
                <a:latin typeface="Frutiger 45 Light" panose="020B0403030504020204" pitchFamily="34" charset="0"/>
              </a:rPr>
            </a:br>
            <a:r>
              <a:rPr lang="de-CH" sz="1100" b="1">
                <a:latin typeface="Frutiger 45 Light" panose="020B0403030504020204" pitchFamily="34" charset="0"/>
              </a:rPr>
              <a:t>Bereinigung CO-Objekte und Ariba | KST – AT – PSP</a:t>
            </a:r>
          </a:p>
          <a:p>
            <a:pPr marL="444500" indent="-185738" fontAlgn="ctr">
              <a:buFont typeface="Wingdings" panose="05000000000000000000" pitchFamily="2" charset="2"/>
              <a:buChar char="§"/>
            </a:pPr>
            <a:r>
              <a:rPr lang="de-CH" sz="1100">
                <a:effectLst/>
                <a:latin typeface="Frutiger 45 Light" panose="020B0403030504020204" pitchFamily="34" charset="0"/>
              </a:rPr>
              <a:t>Kontrolle, ob Rechnungen auf falsche CO-Objekte (Kostenstellen, Aufträge und PSP-Elemente) gebucht wurden</a:t>
            </a:r>
          </a:p>
          <a:p>
            <a:pPr marL="444500" indent="-185738" fontAlgn="ctr">
              <a:buFont typeface="Wingdings" panose="05000000000000000000" pitchFamily="2" charset="2"/>
              <a:buChar char="§"/>
            </a:pPr>
            <a:r>
              <a:rPr lang="de-CH" sz="1100">
                <a:effectLst/>
                <a:latin typeface="Frutiger 45 Light" panose="020B0403030504020204" pitchFamily="34" charset="0"/>
              </a:rPr>
              <a:t>Kontrolle, ob Ariba Bestellungen existieren, bei denen keine Lieferung mehr erwartet wird und noch nicht auf «Abgeschlossen» gesetzt wurden </a:t>
            </a:r>
          </a:p>
          <a:p>
            <a:pPr marL="747000" indent="-228600" fontAlgn="ctr">
              <a:buFont typeface="Wingdings" panose="05000000000000000000" pitchFamily="2" charset="2"/>
              <a:buChar char="Ø"/>
            </a:pPr>
            <a:r>
              <a:rPr lang="de-CH" sz="1100" b="1">
                <a:effectLst/>
                <a:latin typeface="Frutiger 45 Light" panose="020B0403030504020204" pitchFamily="34" charset="0"/>
              </a:rPr>
              <a:t>Termin: 05.01.2024 --&gt; Umbuchungsmeldung an F423 (Silvan </a:t>
            </a:r>
            <a:r>
              <a:rPr lang="de-CH" sz="1100" b="1" err="1">
                <a:effectLst/>
                <a:latin typeface="Frutiger 45 Light" panose="020B0403030504020204" pitchFamily="34" charset="0"/>
              </a:rPr>
              <a:t>Bläsi</a:t>
            </a:r>
            <a:r>
              <a:rPr lang="de-CH" sz="1100" b="1">
                <a:effectLst/>
                <a:latin typeface="Frutiger 45 Light" panose="020B0403030504020204" pitchFamily="34" charset="0"/>
              </a:rPr>
              <a:t>)</a:t>
            </a:r>
            <a:endParaRPr lang="de-CH" sz="1100">
              <a:effectLst/>
              <a:latin typeface="Frutiger 45 Light" panose="020B0403030504020204" pitchFamily="34" charset="0"/>
            </a:endParaRPr>
          </a:p>
          <a:p>
            <a:pPr marL="747000" indent="-228600" fontAlgn="ctr">
              <a:buFont typeface="Wingdings" panose="05000000000000000000" pitchFamily="2" charset="2"/>
              <a:buChar char="Ø"/>
            </a:pPr>
            <a:r>
              <a:rPr lang="de-CH" sz="1100" b="1">
                <a:effectLst/>
                <a:latin typeface="Frutiger 45 Light" panose="020B0403030504020204" pitchFamily="34" charset="0"/>
              </a:rPr>
              <a:t>Termin: 08.01.2024 --&gt; Bereinigung Ariba</a:t>
            </a:r>
            <a:endParaRPr lang="de-CH" sz="1100" b="1">
              <a:latin typeface="Frutiger 45 Light" panose="020B0403030504020204" pitchFamily="34" charset="0"/>
            </a:endParaRPr>
          </a:p>
          <a:p>
            <a:pPr fontAlgn="ctr"/>
            <a:endParaRPr lang="de-CH" sz="500" b="1">
              <a:latin typeface="Frutiger 45 Light" panose="020B0403030504020204" pitchFamily="34" charset="0"/>
            </a:endParaRPr>
          </a:p>
          <a:p>
            <a:pPr fontAlgn="ctr"/>
            <a:r>
              <a:rPr lang="de-CH" sz="1100" b="1">
                <a:latin typeface="Frutiger 45 Light" panose="020B0403030504020204" pitchFamily="34" charset="0"/>
              </a:rPr>
              <a:t>Rechnungen / Leistungen von externen Lieferanten | Abgrenzungen</a:t>
            </a:r>
          </a:p>
          <a:p>
            <a:pPr marL="444500" indent="-185738" fontAlgn="ctr">
              <a:buFont typeface="Wingdings" panose="05000000000000000000" pitchFamily="2" charset="2"/>
              <a:buChar char="§"/>
            </a:pPr>
            <a:r>
              <a:rPr lang="de-CH" sz="1100">
                <a:effectLst/>
                <a:latin typeface="Frutiger 45 Light" panose="020B0403030504020204" pitchFamily="34" charset="0"/>
              </a:rPr>
              <a:t>Leistungen von Lieferanten, welche im 2023 erfolgt sind, die Rechnung jedoch nicht bis 09.01.2024 16.00 Uhr im Kreditoren-Workflow freigegeben werden kann</a:t>
            </a:r>
          </a:p>
          <a:p>
            <a:pPr marL="444500" indent="-185738" fontAlgn="ctr">
              <a:buFont typeface="Wingdings" panose="05000000000000000000" pitchFamily="2" charset="2"/>
              <a:buChar char="§"/>
            </a:pPr>
            <a:r>
              <a:rPr lang="de-CH" sz="1100">
                <a:effectLst/>
                <a:latin typeface="Frutiger 45 Light" panose="020B0403030504020204" pitchFamily="34" charset="0"/>
              </a:rPr>
              <a:t>Rechnungen, welche im 2023 bezahlt wurden, jedoch die (Teil-)Leistung von Lieferanten im 2024 oder später erfolgen wird</a:t>
            </a:r>
          </a:p>
          <a:p>
            <a:pPr marL="444500" indent="-185738" fontAlgn="ctr">
              <a:buFont typeface="Wingdings" panose="05000000000000000000" pitchFamily="2" charset="2"/>
              <a:buChar char="§"/>
            </a:pPr>
            <a:r>
              <a:rPr lang="de-CH" sz="1100">
                <a:effectLst/>
                <a:latin typeface="Frutiger 45 Light" panose="020B0403030504020204" pitchFamily="34" charset="0"/>
              </a:rPr>
              <a:t>Lieferanten darauf hinweisen, erbrachte Leistungen von 2023 sofort in Rechnung zu stellen </a:t>
            </a:r>
          </a:p>
          <a:p>
            <a:pPr marL="747000" indent="-228600" fontAlgn="ctr">
              <a:buFont typeface="Wingdings" panose="05000000000000000000" pitchFamily="2" charset="2"/>
              <a:buChar char="Ø"/>
            </a:pPr>
            <a:r>
              <a:rPr lang="de-CH" sz="1100" b="1">
                <a:effectLst/>
                <a:latin typeface="Frutiger 45 Light" panose="020B0403030504020204" pitchFamily="34" charset="0"/>
              </a:rPr>
              <a:t>Termin: 09.01.2024 --&gt; Abgrenzungsmeldung an F423 (Silvan </a:t>
            </a:r>
            <a:r>
              <a:rPr lang="de-CH" sz="1100" b="1" err="1">
                <a:effectLst/>
                <a:latin typeface="Frutiger 45 Light" panose="020B0403030504020204" pitchFamily="34" charset="0"/>
              </a:rPr>
              <a:t>Bläsi</a:t>
            </a:r>
            <a:r>
              <a:rPr lang="de-CH" sz="1100" b="1">
                <a:effectLst/>
                <a:latin typeface="Frutiger 45 Light" panose="020B0403030504020204" pitchFamily="34" charset="0"/>
              </a:rPr>
              <a:t>)</a:t>
            </a:r>
            <a:endParaRPr lang="de-CH" sz="1100" b="1">
              <a:latin typeface="Frutiger 45 Light" panose="020B0403030504020204" pitchFamily="34" charset="0"/>
            </a:endParaRPr>
          </a:p>
        </p:txBody>
      </p:sp>
    </p:spTree>
    <p:extLst>
      <p:ext uri="{BB962C8B-B14F-4D97-AF65-F5344CB8AC3E}">
        <p14:creationId xmlns:p14="http://schemas.microsoft.com/office/powerpoint/2010/main" val="2832851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CE17329E-4CCC-3716-71BF-F57B9A872482}"/>
              </a:ext>
            </a:extLst>
          </p:cNvPr>
          <p:cNvPicPr>
            <a:picLocks noChangeAspect="1"/>
          </p:cNvPicPr>
          <p:nvPr/>
        </p:nvPicPr>
        <p:blipFill>
          <a:blip r:embed="rId2"/>
          <a:srcRect l="256" r="256"/>
          <a:stretch/>
        </p:blipFill>
        <p:spPr>
          <a:xfrm flipH="1">
            <a:off x="1541" y="1412776"/>
            <a:ext cx="12188919" cy="5445224"/>
          </a:xfrm>
          <a:prstGeom prst="rect">
            <a:avLst/>
          </a:prstGeom>
        </p:spPr>
      </p:pic>
      <p:grpSp>
        <p:nvGrpSpPr>
          <p:cNvPr id="4" name="Gruppieren 3">
            <a:extLst>
              <a:ext uri="{FF2B5EF4-FFF2-40B4-BE49-F238E27FC236}">
                <a16:creationId xmlns:a16="http://schemas.microsoft.com/office/drawing/2014/main" id="{3FCCF07D-835E-2B67-80F0-23C4E8B3A1BB}"/>
              </a:ext>
            </a:extLst>
          </p:cNvPr>
          <p:cNvGrpSpPr/>
          <p:nvPr/>
        </p:nvGrpSpPr>
        <p:grpSpPr>
          <a:xfrm flipH="1">
            <a:off x="0" y="0"/>
            <a:ext cx="12193200" cy="6858000"/>
            <a:chOff x="0" y="0"/>
            <a:chExt cx="12193200" cy="6858000"/>
          </a:xfrm>
        </p:grpSpPr>
        <p:sp>
          <p:nvSpPr>
            <p:cNvPr id="5" name="Freihandform: Form 4">
              <a:extLst>
                <a:ext uri="{FF2B5EF4-FFF2-40B4-BE49-F238E27FC236}">
                  <a16:creationId xmlns:a16="http://schemas.microsoft.com/office/drawing/2014/main" id="{D9BC9A2B-D374-9739-60C8-D746830965A2}"/>
                </a:ext>
              </a:extLst>
            </p:cNvPr>
            <p:cNvSpPr/>
            <p:nvPr/>
          </p:nvSpPr>
          <p:spPr bwMode="auto">
            <a:xfrm>
              <a:off x="0" y="0"/>
              <a:ext cx="12193200" cy="4849742"/>
            </a:xfrm>
            <a:custGeom>
              <a:avLst/>
              <a:gdLst>
                <a:gd name="connsiteX0" fmla="*/ 12225130 w 12225130"/>
                <a:gd name="connsiteY0" fmla="*/ 1461052 h 4840356"/>
                <a:gd name="connsiteX1" fmla="*/ 12225130 w 12225130"/>
                <a:gd name="connsiteY1" fmla="*/ 0 h 4840356"/>
                <a:gd name="connsiteX2" fmla="*/ 0 w 12225130"/>
                <a:gd name="connsiteY2" fmla="*/ 0 h 4840356"/>
                <a:gd name="connsiteX3" fmla="*/ 0 w 12225130"/>
                <a:gd name="connsiteY3" fmla="*/ 3488635 h 4840356"/>
                <a:gd name="connsiteX4" fmla="*/ 2514600 w 12225130"/>
                <a:gd name="connsiteY4" fmla="*/ 4840356 h 4840356"/>
                <a:gd name="connsiteX5" fmla="*/ 12225130 w 12225130"/>
                <a:gd name="connsiteY5" fmla="*/ 1461052 h 48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130" h="4840356">
                  <a:moveTo>
                    <a:pt x="12225130" y="1461052"/>
                  </a:moveTo>
                  <a:lnTo>
                    <a:pt x="12225130" y="0"/>
                  </a:lnTo>
                  <a:lnTo>
                    <a:pt x="0" y="0"/>
                  </a:lnTo>
                  <a:lnTo>
                    <a:pt x="0" y="3488635"/>
                  </a:lnTo>
                  <a:lnTo>
                    <a:pt x="2514600" y="4840356"/>
                  </a:lnTo>
                  <a:lnTo>
                    <a:pt x="12225130" y="1461052"/>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6" name="Freihandform: Form 5">
              <a:extLst>
                <a:ext uri="{FF2B5EF4-FFF2-40B4-BE49-F238E27FC236}">
                  <a16:creationId xmlns:a16="http://schemas.microsoft.com/office/drawing/2014/main" id="{562EF0A4-C43D-F1A3-FB49-8D49C5AAAAD5}"/>
                </a:ext>
              </a:extLst>
            </p:cNvPr>
            <p:cNvSpPr/>
            <p:nvPr/>
          </p:nvSpPr>
          <p:spPr bwMode="auto">
            <a:xfrm>
              <a:off x="0" y="4840356"/>
              <a:ext cx="10358355" cy="2017644"/>
            </a:xfrm>
            <a:custGeom>
              <a:avLst/>
              <a:gdLst>
                <a:gd name="connsiteX0" fmla="*/ 0 w 10416208"/>
                <a:gd name="connsiteY0" fmla="*/ 1480931 h 2037522"/>
                <a:gd name="connsiteX1" fmla="*/ 0 w 10416208"/>
                <a:gd name="connsiteY1" fmla="*/ 2037522 h 2037522"/>
                <a:gd name="connsiteX2" fmla="*/ 10416208 w 10416208"/>
                <a:gd name="connsiteY2" fmla="*/ 2037522 h 2037522"/>
                <a:gd name="connsiteX3" fmla="*/ 2524539 w 10416208"/>
                <a:gd name="connsiteY3" fmla="*/ 0 h 2037522"/>
                <a:gd name="connsiteX4" fmla="*/ 0 w 10416208"/>
                <a:gd name="connsiteY4" fmla="*/ 1480931 h 203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6208" h="2037522">
                  <a:moveTo>
                    <a:pt x="0" y="1480931"/>
                  </a:moveTo>
                  <a:lnTo>
                    <a:pt x="0" y="2037522"/>
                  </a:lnTo>
                  <a:lnTo>
                    <a:pt x="10416208" y="2037522"/>
                  </a:lnTo>
                  <a:lnTo>
                    <a:pt x="2524539" y="0"/>
                  </a:lnTo>
                  <a:lnTo>
                    <a:pt x="0" y="1480931"/>
                  </a:lnTo>
                  <a:close/>
                </a:path>
              </a:pathLst>
            </a:custGeom>
            <a:gradFill>
              <a:gsLst>
                <a:gs pos="72000">
                  <a:schemeClr val="bg2">
                    <a:lumMod val="75000"/>
                    <a:lumOff val="25000"/>
                  </a:schemeClr>
                </a:gs>
                <a:gs pos="51000">
                  <a:schemeClr val="bg2"/>
                </a:gs>
                <a:gs pos="26000">
                  <a:srgbClr val="FFC000">
                    <a:lumMod val="97000"/>
                  </a:srgbClr>
                </a:gs>
              </a:gsLst>
              <a:lin ang="11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7" name="Freihandform: Form 6">
              <a:extLst>
                <a:ext uri="{FF2B5EF4-FFF2-40B4-BE49-F238E27FC236}">
                  <a16:creationId xmlns:a16="http://schemas.microsoft.com/office/drawing/2014/main" id="{4352E3B1-844A-6026-D88C-3133766AD7FC}"/>
                </a:ext>
              </a:extLst>
            </p:cNvPr>
            <p:cNvSpPr/>
            <p:nvPr/>
          </p:nvSpPr>
          <p:spPr bwMode="auto">
            <a:xfrm>
              <a:off x="1200" y="3402398"/>
              <a:ext cx="2532974" cy="2980276"/>
            </a:xfrm>
            <a:custGeom>
              <a:avLst/>
              <a:gdLst>
                <a:gd name="connsiteX0" fmla="*/ 0 w 2532974"/>
                <a:gd name="connsiteY0" fmla="*/ 0 h 2980276"/>
                <a:gd name="connsiteX1" fmla="*/ 2532974 w 2532974"/>
                <a:gd name="connsiteY1" fmla="*/ 1444008 h 2980276"/>
                <a:gd name="connsiteX2" fmla="*/ 0 w 2532974"/>
                <a:gd name="connsiteY2" fmla="*/ 2980276 h 2980276"/>
              </a:gdLst>
              <a:ahLst/>
              <a:cxnLst>
                <a:cxn ang="0">
                  <a:pos x="connsiteX0" y="connsiteY0"/>
                </a:cxn>
                <a:cxn ang="0">
                  <a:pos x="connsiteX1" y="connsiteY1"/>
                </a:cxn>
                <a:cxn ang="0">
                  <a:pos x="connsiteX2" y="connsiteY2"/>
                </a:cxn>
              </a:cxnLst>
              <a:rect l="l" t="t" r="r" b="b"/>
              <a:pathLst>
                <a:path w="2532974" h="2980276">
                  <a:moveTo>
                    <a:pt x="0" y="0"/>
                  </a:moveTo>
                  <a:lnTo>
                    <a:pt x="2532974" y="1444008"/>
                  </a:lnTo>
                  <a:lnTo>
                    <a:pt x="0" y="2980276"/>
                  </a:lnTo>
                  <a:close/>
                </a:path>
              </a:pathLst>
            </a:custGeom>
            <a:gradFill>
              <a:gsLst>
                <a:gs pos="81000">
                  <a:schemeClr val="bg2">
                    <a:lumMod val="75000"/>
                    <a:lumOff val="25000"/>
                  </a:schemeClr>
                </a:gs>
                <a:gs pos="52000">
                  <a:schemeClr val="bg2"/>
                </a:gs>
                <a:gs pos="23000">
                  <a:srgbClr val="FFC000">
                    <a:lumMod val="97000"/>
                  </a:srgbClr>
                </a:gs>
              </a:gsLst>
              <a:lin ang="14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grpSp>
      <p:sp>
        <p:nvSpPr>
          <p:cNvPr id="16" name="Textplatzhalter 15">
            <a:extLst>
              <a:ext uri="{FF2B5EF4-FFF2-40B4-BE49-F238E27FC236}">
                <a16:creationId xmlns:a16="http://schemas.microsoft.com/office/drawing/2014/main" id="{E4F542BE-05E1-F3DF-AD5B-12BC54C12562}"/>
              </a:ext>
            </a:extLst>
          </p:cNvPr>
          <p:cNvSpPr>
            <a:spLocks noGrp="1"/>
          </p:cNvSpPr>
          <p:nvPr>
            <p:ph type="body" sz="quarter" idx="14"/>
          </p:nvPr>
        </p:nvSpPr>
        <p:spPr/>
        <p:txBody>
          <a:bodyPr/>
          <a:lstStyle/>
          <a:p>
            <a:endParaRPr lang="de-CH"/>
          </a:p>
        </p:txBody>
      </p:sp>
      <p:sp>
        <p:nvSpPr>
          <p:cNvPr id="2" name="Textplatzhalter 1">
            <a:extLst>
              <a:ext uri="{FF2B5EF4-FFF2-40B4-BE49-F238E27FC236}">
                <a16:creationId xmlns:a16="http://schemas.microsoft.com/office/drawing/2014/main" id="{739ADFC3-DC35-2989-F99C-C5FFDEE197FD}"/>
              </a:ext>
            </a:extLst>
          </p:cNvPr>
          <p:cNvSpPr>
            <a:spLocks noGrp="1"/>
          </p:cNvSpPr>
          <p:nvPr>
            <p:ph type="body" sz="quarter" idx="16"/>
          </p:nvPr>
        </p:nvSpPr>
        <p:spPr/>
        <p:txBody>
          <a:bodyPr/>
          <a:lstStyle/>
          <a:p>
            <a:r>
              <a:rPr lang="de-CH"/>
              <a:t>Vielen Dank!</a:t>
            </a:r>
          </a:p>
          <a:p>
            <a:pPr lvl="1"/>
            <a:r>
              <a:rPr lang="de-CH"/>
              <a:t>Werbung, die ankommt. </a:t>
            </a:r>
            <a:r>
              <a:rPr lang="de-CH" b="1"/>
              <a:t>Post Advertising. </a:t>
            </a:r>
            <a:endParaRPr lang="de-CH"/>
          </a:p>
        </p:txBody>
      </p:sp>
    </p:spTree>
    <p:extLst>
      <p:ext uri="{BB962C8B-B14F-4D97-AF65-F5344CB8AC3E}">
        <p14:creationId xmlns:p14="http://schemas.microsoft.com/office/powerpoint/2010/main" val="2460440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F6F23980-8BA3-5AE7-08ED-3384F473CA01}"/>
              </a:ext>
            </a:extLst>
          </p:cNvPr>
          <p:cNvSpPr/>
          <p:nvPr/>
        </p:nvSpPr>
        <p:spPr>
          <a:xfrm>
            <a:off x="0" y="1268760"/>
            <a:ext cx="12192000" cy="5589240"/>
          </a:xfrm>
          <a:prstGeom prst="rect">
            <a:avLst/>
          </a:prstGeom>
          <a:solidFill>
            <a:schemeClr val="accent1"/>
          </a:solidFill>
          <a:ln w="6350">
            <a:noFill/>
          </a:ln>
        </p:spPr>
        <p:style>
          <a:lnRef idx="0">
            <a:scrgbClr r="0" g="0" b="0"/>
          </a:lnRef>
          <a:fillRef idx="0">
            <a:scrgbClr r="0" g="0" b="0"/>
          </a:fillRef>
          <a:effectRef idx="0">
            <a:scrgbClr r="0" g="0" b="0"/>
          </a:effectRef>
          <a:fontRef idx="minor">
            <a:schemeClr val="lt1"/>
          </a:fontRef>
        </p:style>
        <p:txBody>
          <a:bodyPr lIns="36000" tIns="36000" rIns="36000" bIns="36000" rtlCol="0" anchor="t"/>
          <a:lstStyle/>
          <a:p>
            <a:pPr algn="l"/>
            <a:endParaRPr lang="de-CH" sz="1200">
              <a:solidFill>
                <a:schemeClr val="tx1"/>
              </a:solidFill>
            </a:endParaRPr>
          </a:p>
        </p:txBody>
      </p:sp>
      <p:sp>
        <p:nvSpPr>
          <p:cNvPr id="6" name="Freihandform: Form 5">
            <a:extLst>
              <a:ext uri="{FF2B5EF4-FFF2-40B4-BE49-F238E27FC236}">
                <a16:creationId xmlns:a16="http://schemas.microsoft.com/office/drawing/2014/main" id="{89A0DA82-2676-555D-98E5-E9DBECDC1E3F}"/>
              </a:ext>
            </a:extLst>
          </p:cNvPr>
          <p:cNvSpPr/>
          <p:nvPr/>
        </p:nvSpPr>
        <p:spPr bwMode="auto">
          <a:xfrm>
            <a:off x="0" y="0"/>
            <a:ext cx="12193200" cy="4849742"/>
          </a:xfrm>
          <a:custGeom>
            <a:avLst/>
            <a:gdLst>
              <a:gd name="connsiteX0" fmla="*/ 12225130 w 12225130"/>
              <a:gd name="connsiteY0" fmla="*/ 1461052 h 4840356"/>
              <a:gd name="connsiteX1" fmla="*/ 12225130 w 12225130"/>
              <a:gd name="connsiteY1" fmla="*/ 0 h 4840356"/>
              <a:gd name="connsiteX2" fmla="*/ 0 w 12225130"/>
              <a:gd name="connsiteY2" fmla="*/ 0 h 4840356"/>
              <a:gd name="connsiteX3" fmla="*/ 0 w 12225130"/>
              <a:gd name="connsiteY3" fmla="*/ 3488635 h 4840356"/>
              <a:gd name="connsiteX4" fmla="*/ 2514600 w 12225130"/>
              <a:gd name="connsiteY4" fmla="*/ 4840356 h 4840356"/>
              <a:gd name="connsiteX5" fmla="*/ 12225130 w 12225130"/>
              <a:gd name="connsiteY5" fmla="*/ 1461052 h 484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25130" h="4840356">
                <a:moveTo>
                  <a:pt x="12225130" y="1461052"/>
                </a:moveTo>
                <a:lnTo>
                  <a:pt x="12225130" y="0"/>
                </a:lnTo>
                <a:lnTo>
                  <a:pt x="0" y="0"/>
                </a:lnTo>
                <a:lnTo>
                  <a:pt x="0" y="3488635"/>
                </a:lnTo>
                <a:lnTo>
                  <a:pt x="2514600" y="4840356"/>
                </a:lnTo>
                <a:lnTo>
                  <a:pt x="12225130" y="1461052"/>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4" name="Titel 3">
            <a:extLst>
              <a:ext uri="{FF2B5EF4-FFF2-40B4-BE49-F238E27FC236}">
                <a16:creationId xmlns:a16="http://schemas.microsoft.com/office/drawing/2014/main" id="{458F271A-2B0B-34EC-98F9-610D3E92045A}"/>
              </a:ext>
            </a:extLst>
          </p:cNvPr>
          <p:cNvSpPr>
            <a:spLocks noGrp="1"/>
          </p:cNvSpPr>
          <p:nvPr>
            <p:ph type="title"/>
          </p:nvPr>
        </p:nvSpPr>
        <p:spPr/>
        <p:txBody>
          <a:bodyPr/>
          <a:lstStyle/>
          <a:p>
            <a:r>
              <a:rPr lang="de-CH"/>
              <a:t>Beschaffungsprozess und Verfahrensabklärung</a:t>
            </a:r>
            <a:br>
              <a:rPr lang="de-CH"/>
            </a:br>
            <a:endParaRPr lang="de-CH" sz="1200"/>
          </a:p>
        </p:txBody>
      </p:sp>
    </p:spTree>
    <p:custDataLst>
      <p:tags r:id="rId1"/>
    </p:custDataLst>
    <p:extLst>
      <p:ext uri="{BB962C8B-B14F-4D97-AF65-F5344CB8AC3E}">
        <p14:creationId xmlns:p14="http://schemas.microsoft.com/office/powerpoint/2010/main" val="463887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ihandform: Form 1">
            <a:extLst>
              <a:ext uri="{FF2B5EF4-FFF2-40B4-BE49-F238E27FC236}">
                <a16:creationId xmlns:a16="http://schemas.microsoft.com/office/drawing/2014/main" id="{50575EF8-FADE-91B8-245E-F77070E2C475}"/>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599F2AC7-E5B9-44CD-B8AA-E27D5B26C2C1}"/>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4</a:t>
            </a:fld>
            <a:endParaRPr lang="de-CH"/>
          </a:p>
        </p:txBody>
      </p:sp>
      <p:sp>
        <p:nvSpPr>
          <p:cNvPr id="4" name="Fußzeilenplatzhalter 3">
            <a:extLst>
              <a:ext uri="{FF2B5EF4-FFF2-40B4-BE49-F238E27FC236}">
                <a16:creationId xmlns:a16="http://schemas.microsoft.com/office/drawing/2014/main" id="{9FCCFD4B-2166-47E8-B232-9D74CAFA7428}"/>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2B00B522-6805-4859-BF53-53158C21CC55}"/>
              </a:ext>
            </a:extLst>
          </p:cNvPr>
          <p:cNvSpPr>
            <a:spLocks noGrp="1"/>
          </p:cNvSpPr>
          <p:nvPr>
            <p:ph type="title"/>
          </p:nvPr>
        </p:nvSpPr>
        <p:spPr/>
        <p:txBody>
          <a:bodyPr/>
          <a:lstStyle/>
          <a:p>
            <a:r>
              <a:rPr lang="de-CH"/>
              <a:t>Beschaffungsprozess</a:t>
            </a:r>
            <a:br>
              <a:rPr lang="de-CH"/>
            </a:br>
            <a:r>
              <a:rPr lang="de-CH" b="0"/>
              <a:t>Vorgehen bei Beschaffungen</a:t>
            </a:r>
            <a:r>
              <a:rPr lang="de-CH"/>
              <a:t> </a:t>
            </a:r>
          </a:p>
        </p:txBody>
      </p:sp>
      <p:sp>
        <p:nvSpPr>
          <p:cNvPr id="11" name="Pfeil: Chevron 10">
            <a:extLst>
              <a:ext uri="{FF2B5EF4-FFF2-40B4-BE49-F238E27FC236}">
                <a16:creationId xmlns:a16="http://schemas.microsoft.com/office/drawing/2014/main" id="{7D756BAC-E9DE-4FC6-926E-8BAFBA3ED957}"/>
              </a:ext>
            </a:extLst>
          </p:cNvPr>
          <p:cNvSpPr/>
          <p:nvPr/>
        </p:nvSpPr>
        <p:spPr bwMode="auto">
          <a:xfrm rot="5400000">
            <a:off x="764734" y="2202897"/>
            <a:ext cx="966077" cy="1485900"/>
          </a:xfrm>
          <a:prstGeom prst="chevron">
            <a:avLst>
              <a:gd name="adj" fmla="val 26337"/>
            </a:avLst>
          </a:prstGeom>
          <a:solidFill>
            <a:schemeClr val="accent2"/>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2" name="Textfeld 11">
            <a:extLst>
              <a:ext uri="{FF2B5EF4-FFF2-40B4-BE49-F238E27FC236}">
                <a16:creationId xmlns:a16="http://schemas.microsoft.com/office/drawing/2014/main" id="{2203B6F5-84EC-4C5F-907F-106F276D800B}"/>
              </a:ext>
            </a:extLst>
          </p:cNvPr>
          <p:cNvSpPr txBox="1"/>
          <p:nvPr/>
        </p:nvSpPr>
        <p:spPr bwMode="auto">
          <a:xfrm>
            <a:off x="504814" y="2714179"/>
            <a:ext cx="1485900" cy="554749"/>
          </a:xfrm>
          <a:prstGeom prst="rect">
            <a:avLst/>
          </a:prstGeom>
        </p:spPr>
        <p:txBody>
          <a:bodyPr wrap="square" lIns="72000" tIns="72000" rIns="72000" bIns="72000" rtlCol="0">
            <a:spAutoFit/>
          </a:bodyPr>
          <a:lstStyle/>
          <a:p>
            <a:pPr indent="-226800" algn="ctr" defTabSz="226800" eaLnBrk="0" fontAlgn="base" hangingPunct="0">
              <a:lnSpc>
                <a:spcPct val="95000"/>
              </a:lnSpc>
              <a:spcBef>
                <a:spcPct val="0"/>
              </a:spcBef>
            </a:pPr>
            <a:r>
              <a:rPr lang="de-CH" sz="1400" kern="0">
                <a:solidFill>
                  <a:srgbClr val="000000"/>
                </a:solidFill>
                <a:latin typeface="+mj-lt"/>
              </a:rPr>
              <a:t>Vergabeprozess festlegen</a:t>
            </a:r>
          </a:p>
        </p:txBody>
      </p:sp>
      <p:sp>
        <p:nvSpPr>
          <p:cNvPr id="13" name="Pfeil: Chevron 12">
            <a:extLst>
              <a:ext uri="{FF2B5EF4-FFF2-40B4-BE49-F238E27FC236}">
                <a16:creationId xmlns:a16="http://schemas.microsoft.com/office/drawing/2014/main" id="{B560A952-1A87-4CAB-A03F-73DA311C7E60}"/>
              </a:ext>
            </a:extLst>
          </p:cNvPr>
          <p:cNvSpPr/>
          <p:nvPr/>
        </p:nvSpPr>
        <p:spPr bwMode="auto">
          <a:xfrm rot="5400000">
            <a:off x="764731" y="2953923"/>
            <a:ext cx="966077" cy="1485900"/>
          </a:xfrm>
          <a:prstGeom prst="chevron">
            <a:avLst>
              <a:gd name="adj" fmla="val 26337"/>
            </a:avLst>
          </a:prstGeom>
          <a:solidFill>
            <a:schemeClr val="accent2"/>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4" name="Textfeld 13">
            <a:extLst>
              <a:ext uri="{FF2B5EF4-FFF2-40B4-BE49-F238E27FC236}">
                <a16:creationId xmlns:a16="http://schemas.microsoft.com/office/drawing/2014/main" id="{16BF499C-1A94-4C48-8E5F-6E6430A09F2C}"/>
              </a:ext>
            </a:extLst>
          </p:cNvPr>
          <p:cNvSpPr txBox="1"/>
          <p:nvPr/>
        </p:nvSpPr>
        <p:spPr bwMode="auto">
          <a:xfrm>
            <a:off x="495305" y="3445347"/>
            <a:ext cx="1485900" cy="554749"/>
          </a:xfrm>
          <a:prstGeom prst="rect">
            <a:avLst/>
          </a:prstGeom>
        </p:spPr>
        <p:txBody>
          <a:bodyPr wrap="square" lIns="72000" tIns="72000" rIns="72000" bIns="72000" rtlCol="0">
            <a:spAutoFit/>
          </a:bodyPr>
          <a:lstStyle/>
          <a:p>
            <a:pPr indent="-226800" algn="ctr" defTabSz="226800" eaLnBrk="0" fontAlgn="base" hangingPunct="0">
              <a:lnSpc>
                <a:spcPct val="95000"/>
              </a:lnSpc>
              <a:spcBef>
                <a:spcPct val="0"/>
              </a:spcBef>
            </a:pPr>
            <a:r>
              <a:rPr lang="de-CH" sz="1400" kern="0">
                <a:solidFill>
                  <a:srgbClr val="000000"/>
                </a:solidFill>
                <a:latin typeface="+mj-lt"/>
              </a:rPr>
              <a:t>Vergabeprozess durchführen</a:t>
            </a:r>
          </a:p>
        </p:txBody>
      </p:sp>
      <p:sp>
        <p:nvSpPr>
          <p:cNvPr id="15" name="Pfeil: Chevron 14">
            <a:extLst>
              <a:ext uri="{FF2B5EF4-FFF2-40B4-BE49-F238E27FC236}">
                <a16:creationId xmlns:a16="http://schemas.microsoft.com/office/drawing/2014/main" id="{0808EE49-9852-43B7-9DB8-EB36F87A94A7}"/>
              </a:ext>
            </a:extLst>
          </p:cNvPr>
          <p:cNvSpPr/>
          <p:nvPr/>
        </p:nvSpPr>
        <p:spPr bwMode="auto">
          <a:xfrm rot="5400000">
            <a:off x="764728" y="3706378"/>
            <a:ext cx="966077" cy="1485900"/>
          </a:xfrm>
          <a:prstGeom prst="chevron">
            <a:avLst>
              <a:gd name="adj" fmla="val 26337"/>
            </a:avLst>
          </a:prstGeom>
          <a:solidFill>
            <a:schemeClr val="accent2"/>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6" name="Textfeld 15">
            <a:extLst>
              <a:ext uri="{FF2B5EF4-FFF2-40B4-BE49-F238E27FC236}">
                <a16:creationId xmlns:a16="http://schemas.microsoft.com/office/drawing/2014/main" id="{9280346D-0D24-4CBF-999E-C78509406422}"/>
              </a:ext>
            </a:extLst>
          </p:cNvPr>
          <p:cNvSpPr txBox="1"/>
          <p:nvPr/>
        </p:nvSpPr>
        <p:spPr bwMode="auto">
          <a:xfrm>
            <a:off x="504814" y="4172204"/>
            <a:ext cx="1485900" cy="496272"/>
          </a:xfrm>
          <a:prstGeom prst="rect">
            <a:avLst/>
          </a:prstGeom>
        </p:spPr>
        <p:txBody>
          <a:bodyPr wrap="square" lIns="72000" tIns="72000" rIns="72000" bIns="72000" rtlCol="0">
            <a:spAutoFit/>
          </a:bodyPr>
          <a:lstStyle/>
          <a:p>
            <a:pPr indent="-226800" algn="ctr" defTabSz="226800" eaLnBrk="0" fontAlgn="base" hangingPunct="0">
              <a:lnSpc>
                <a:spcPct val="95000"/>
              </a:lnSpc>
              <a:spcBef>
                <a:spcPct val="0"/>
              </a:spcBef>
            </a:pPr>
            <a:endParaRPr lang="de-CH" sz="1000" kern="0">
              <a:solidFill>
                <a:srgbClr val="000000"/>
              </a:solidFill>
              <a:latin typeface="+mj-lt"/>
            </a:endParaRPr>
          </a:p>
          <a:p>
            <a:pPr indent="-226800" algn="ctr" defTabSz="226800" eaLnBrk="0" fontAlgn="base" hangingPunct="0">
              <a:lnSpc>
                <a:spcPct val="95000"/>
              </a:lnSpc>
              <a:spcBef>
                <a:spcPct val="0"/>
              </a:spcBef>
            </a:pPr>
            <a:r>
              <a:rPr lang="de-CH" sz="1400" kern="0">
                <a:solidFill>
                  <a:srgbClr val="000000"/>
                </a:solidFill>
                <a:latin typeface="+mj-lt"/>
              </a:rPr>
              <a:t>PR im Ariba</a:t>
            </a:r>
          </a:p>
        </p:txBody>
      </p:sp>
      <p:sp>
        <p:nvSpPr>
          <p:cNvPr id="17" name="Pfeil: Chevron 16">
            <a:extLst>
              <a:ext uri="{FF2B5EF4-FFF2-40B4-BE49-F238E27FC236}">
                <a16:creationId xmlns:a16="http://schemas.microsoft.com/office/drawing/2014/main" id="{A5D99687-6B2C-440B-8D1E-5DC840225CC1}"/>
              </a:ext>
            </a:extLst>
          </p:cNvPr>
          <p:cNvSpPr/>
          <p:nvPr/>
        </p:nvSpPr>
        <p:spPr bwMode="auto">
          <a:xfrm rot="5400000">
            <a:off x="774239" y="4465524"/>
            <a:ext cx="966077" cy="1485900"/>
          </a:xfrm>
          <a:prstGeom prst="chevron">
            <a:avLst>
              <a:gd name="adj" fmla="val 26337"/>
            </a:avLst>
          </a:prstGeom>
          <a:solidFill>
            <a:schemeClr val="accent2"/>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8" name="Textfeld 17">
            <a:extLst>
              <a:ext uri="{FF2B5EF4-FFF2-40B4-BE49-F238E27FC236}">
                <a16:creationId xmlns:a16="http://schemas.microsoft.com/office/drawing/2014/main" id="{E1F62183-6DDF-426C-BF28-F0D2A79A4D7C}"/>
              </a:ext>
            </a:extLst>
          </p:cNvPr>
          <p:cNvSpPr txBox="1"/>
          <p:nvPr/>
        </p:nvSpPr>
        <p:spPr bwMode="auto">
          <a:xfrm>
            <a:off x="504814" y="4985722"/>
            <a:ext cx="1485900" cy="554749"/>
          </a:xfrm>
          <a:prstGeom prst="rect">
            <a:avLst/>
          </a:prstGeom>
        </p:spPr>
        <p:txBody>
          <a:bodyPr wrap="square" lIns="72000" tIns="72000" rIns="72000" bIns="72000" rtlCol="0">
            <a:spAutoFit/>
          </a:bodyPr>
          <a:lstStyle/>
          <a:p>
            <a:pPr indent="-226800" algn="ctr" defTabSz="226800" eaLnBrk="0" fontAlgn="base" hangingPunct="0">
              <a:lnSpc>
                <a:spcPct val="95000"/>
              </a:lnSpc>
              <a:spcBef>
                <a:spcPct val="0"/>
              </a:spcBef>
            </a:pPr>
            <a:r>
              <a:rPr lang="de-CH" sz="1400" kern="0">
                <a:solidFill>
                  <a:srgbClr val="000000"/>
                </a:solidFill>
                <a:latin typeface="+mj-lt"/>
              </a:rPr>
              <a:t>Leistungs-erbringung</a:t>
            </a:r>
          </a:p>
        </p:txBody>
      </p:sp>
      <p:sp>
        <p:nvSpPr>
          <p:cNvPr id="19" name="Pfeil: Chevron 18">
            <a:extLst>
              <a:ext uri="{FF2B5EF4-FFF2-40B4-BE49-F238E27FC236}">
                <a16:creationId xmlns:a16="http://schemas.microsoft.com/office/drawing/2014/main" id="{AEE97A0A-0D3A-4BFC-A24A-C6ED808223B2}"/>
              </a:ext>
            </a:extLst>
          </p:cNvPr>
          <p:cNvSpPr/>
          <p:nvPr/>
        </p:nvSpPr>
        <p:spPr bwMode="auto">
          <a:xfrm rot="5400000">
            <a:off x="775544" y="5222075"/>
            <a:ext cx="966077" cy="1485900"/>
          </a:xfrm>
          <a:prstGeom prst="chevron">
            <a:avLst>
              <a:gd name="adj" fmla="val 26337"/>
            </a:avLst>
          </a:prstGeom>
          <a:solidFill>
            <a:schemeClr val="accent2"/>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0" name="Textfeld 19">
            <a:extLst>
              <a:ext uri="{FF2B5EF4-FFF2-40B4-BE49-F238E27FC236}">
                <a16:creationId xmlns:a16="http://schemas.microsoft.com/office/drawing/2014/main" id="{9288FA25-E336-4EE5-B6E3-36BDD7D31491}"/>
              </a:ext>
            </a:extLst>
          </p:cNvPr>
          <p:cNvSpPr txBox="1"/>
          <p:nvPr/>
        </p:nvSpPr>
        <p:spPr bwMode="auto">
          <a:xfrm>
            <a:off x="523836" y="5756380"/>
            <a:ext cx="1485900" cy="423175"/>
          </a:xfrm>
          <a:prstGeom prst="rect">
            <a:avLst/>
          </a:prstGeom>
        </p:spPr>
        <p:txBody>
          <a:bodyPr wrap="square" lIns="72000" tIns="72000" rIns="72000" bIns="72000" rtlCol="0">
            <a:spAutoFit/>
          </a:bodyPr>
          <a:lstStyle/>
          <a:p>
            <a:pPr indent="-226800" algn="ctr" defTabSz="226800" eaLnBrk="0" fontAlgn="base" hangingPunct="0">
              <a:lnSpc>
                <a:spcPct val="95000"/>
              </a:lnSpc>
              <a:spcBef>
                <a:spcPct val="0"/>
              </a:spcBef>
            </a:pPr>
            <a:br>
              <a:rPr lang="de-CH" sz="500" kern="0">
                <a:solidFill>
                  <a:srgbClr val="000000"/>
                </a:solidFill>
                <a:latin typeface="+mj-lt"/>
              </a:rPr>
            </a:br>
            <a:r>
              <a:rPr lang="de-CH" sz="1400" kern="0">
                <a:solidFill>
                  <a:srgbClr val="000000"/>
                </a:solidFill>
                <a:latin typeface="+mj-lt"/>
              </a:rPr>
              <a:t>Abrechnung</a:t>
            </a:r>
          </a:p>
        </p:txBody>
      </p:sp>
      <p:sp>
        <p:nvSpPr>
          <p:cNvPr id="21" name="Rechteck 20">
            <a:extLst>
              <a:ext uri="{FF2B5EF4-FFF2-40B4-BE49-F238E27FC236}">
                <a16:creationId xmlns:a16="http://schemas.microsoft.com/office/drawing/2014/main" id="{D656899D-EDD5-4752-A44F-09CFFF600608}"/>
              </a:ext>
            </a:extLst>
          </p:cNvPr>
          <p:cNvSpPr/>
          <p:nvPr/>
        </p:nvSpPr>
        <p:spPr bwMode="auto">
          <a:xfrm>
            <a:off x="2019244" y="1754937"/>
            <a:ext cx="9677439" cy="566621"/>
          </a:xfrm>
          <a:prstGeom prst="rect">
            <a:avLst/>
          </a:prstGeom>
          <a:solidFill>
            <a:schemeClr val="bg1">
              <a:lumMod val="95000"/>
            </a:schemeClr>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buFont typeface="Wingdings" panose="05000000000000000000" pitchFamily="2" charset="2"/>
              <a:buChar char="§"/>
            </a:pPr>
            <a:r>
              <a:rPr lang="de-CH" sz="1400" b="0"/>
              <a:t>Prüfen</a:t>
            </a:r>
            <a:r>
              <a:rPr lang="de-CH" sz="1400"/>
              <a:t>, ob Leistungserbringung in einen Pool fällt </a:t>
            </a:r>
            <a:r>
              <a:rPr lang="de-CH" sz="1400">
                <a:sym typeface="Wingdings" panose="05000000000000000000" pitchFamily="2" charset="2"/>
              </a:rPr>
              <a:t> Falls ja: Auftragsvergabe erfolgt zwingen aus diesem Pool</a:t>
            </a:r>
          </a:p>
          <a:p>
            <a:pPr marL="182563" indent="-182563">
              <a:buFont typeface="Wingdings" panose="05000000000000000000" pitchFamily="2" charset="2"/>
              <a:buChar char="§"/>
            </a:pPr>
            <a:r>
              <a:rPr lang="de-CH" sz="1400">
                <a:sym typeface="Wingdings" panose="05000000000000000000" pitchFamily="2" charset="2"/>
              </a:rPr>
              <a:t>Die Pools werden nicht nach öffentlichem Beschaffungsrecht gebildet (keine Verfahrensabklärung nötig) </a:t>
            </a:r>
          </a:p>
          <a:p>
            <a:pPr algn="ctr"/>
            <a:endParaRPr lang="de-CH" sz="1400" b="0"/>
          </a:p>
        </p:txBody>
      </p:sp>
      <p:sp>
        <p:nvSpPr>
          <p:cNvPr id="22" name="Rechteck 21">
            <a:extLst>
              <a:ext uri="{FF2B5EF4-FFF2-40B4-BE49-F238E27FC236}">
                <a16:creationId xmlns:a16="http://schemas.microsoft.com/office/drawing/2014/main" id="{6359295C-B3CF-46F4-B6B7-D099F160E269}"/>
              </a:ext>
            </a:extLst>
          </p:cNvPr>
          <p:cNvSpPr/>
          <p:nvPr/>
        </p:nvSpPr>
        <p:spPr bwMode="auto">
          <a:xfrm>
            <a:off x="2009736" y="2548518"/>
            <a:ext cx="9677439" cy="575925"/>
          </a:xfrm>
          <a:prstGeom prst="rect">
            <a:avLst/>
          </a:prstGeom>
          <a:solidFill>
            <a:schemeClr val="bg1">
              <a:lumMod val="95000"/>
            </a:schemeClr>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buFont typeface="Wingdings" panose="05000000000000000000" pitchFamily="2" charset="2"/>
              <a:buChar char="§"/>
            </a:pPr>
            <a:r>
              <a:rPr lang="de-CH" sz="1400" b="0" err="1"/>
              <a:t>Leadbuyer:in</a:t>
            </a:r>
            <a:r>
              <a:rPr lang="de-CH" sz="1400" b="0"/>
              <a:t> definiert zusammen mit </a:t>
            </a:r>
            <a:r>
              <a:rPr lang="de-CH" sz="1400" b="0" err="1"/>
              <a:t>Bedarfsträger:in</a:t>
            </a:r>
            <a:r>
              <a:rPr lang="de-CH" sz="1400" b="0"/>
              <a:t> den Vergabeprozess</a:t>
            </a:r>
          </a:p>
          <a:p>
            <a:pPr marL="182563" indent="-182563">
              <a:buFont typeface="Wingdings" panose="05000000000000000000" pitchFamily="2" charset="2"/>
              <a:buChar char="§"/>
            </a:pPr>
            <a:r>
              <a:rPr lang="de-CH" sz="1400"/>
              <a:t>Im Ariba kann ein Request </a:t>
            </a:r>
            <a:r>
              <a:rPr lang="de-CH" sz="1400" err="1"/>
              <a:t>for</a:t>
            </a:r>
            <a:r>
              <a:rPr lang="de-CH" sz="1400"/>
              <a:t> Quotation (RFQ) erfasst werden</a:t>
            </a:r>
            <a:endParaRPr lang="de-CH" sz="1400" b="0"/>
          </a:p>
        </p:txBody>
      </p:sp>
      <p:sp>
        <p:nvSpPr>
          <p:cNvPr id="23" name="Rechteck 22">
            <a:extLst>
              <a:ext uri="{FF2B5EF4-FFF2-40B4-BE49-F238E27FC236}">
                <a16:creationId xmlns:a16="http://schemas.microsoft.com/office/drawing/2014/main" id="{CC8F4AAC-C792-40C7-B1E1-E660AD6C69E0}"/>
              </a:ext>
            </a:extLst>
          </p:cNvPr>
          <p:cNvSpPr/>
          <p:nvPr/>
        </p:nvSpPr>
        <p:spPr bwMode="auto">
          <a:xfrm>
            <a:off x="2009736" y="3318064"/>
            <a:ext cx="9677439" cy="523875"/>
          </a:xfrm>
          <a:prstGeom prst="rect">
            <a:avLst/>
          </a:prstGeom>
          <a:solidFill>
            <a:schemeClr val="bg1">
              <a:lumMod val="95000"/>
            </a:schemeClr>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buFont typeface="Wingdings" panose="05000000000000000000" pitchFamily="2" charset="2"/>
              <a:buChar char="§"/>
            </a:pPr>
            <a:r>
              <a:rPr lang="de-CH" sz="1400" b="0"/>
              <a:t>Einholung und Abholung der Angebote über Ariba oder Mini Tender </a:t>
            </a:r>
          </a:p>
        </p:txBody>
      </p:sp>
      <p:sp>
        <p:nvSpPr>
          <p:cNvPr id="24" name="Rechteck 23">
            <a:extLst>
              <a:ext uri="{FF2B5EF4-FFF2-40B4-BE49-F238E27FC236}">
                <a16:creationId xmlns:a16="http://schemas.microsoft.com/office/drawing/2014/main" id="{91A33671-3792-4582-BBAB-9A3CD698C6C5}"/>
              </a:ext>
            </a:extLst>
          </p:cNvPr>
          <p:cNvSpPr/>
          <p:nvPr/>
        </p:nvSpPr>
        <p:spPr bwMode="auto">
          <a:xfrm>
            <a:off x="2009736" y="4030346"/>
            <a:ext cx="9677439" cy="575925"/>
          </a:xfrm>
          <a:prstGeom prst="rect">
            <a:avLst/>
          </a:prstGeom>
          <a:solidFill>
            <a:schemeClr val="bg1">
              <a:lumMod val="95000"/>
            </a:schemeClr>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buFont typeface="Wingdings" panose="05000000000000000000" pitchFamily="2" charset="2"/>
              <a:buChar char="§"/>
            </a:pPr>
            <a:r>
              <a:rPr lang="de-CH" sz="1400" b="0" err="1"/>
              <a:t>Purchase</a:t>
            </a:r>
            <a:r>
              <a:rPr lang="de-CH" sz="1400" b="0"/>
              <a:t> Requisition (PR) im Ariba erstellen und so Bestellung (Einzelvertrag) auslösen</a:t>
            </a:r>
          </a:p>
          <a:p>
            <a:pPr marL="182563" indent="-182563">
              <a:buFont typeface="Wingdings" panose="05000000000000000000" pitchFamily="2" charset="2"/>
              <a:buChar char="§"/>
            </a:pPr>
            <a:r>
              <a:rPr lang="de-CH" sz="1400"/>
              <a:t>Bestellung wird direkt im Ariba von allen relevanten internen Instanzen bewilligt</a:t>
            </a:r>
            <a:endParaRPr lang="de-CH" sz="1400" b="0"/>
          </a:p>
        </p:txBody>
      </p:sp>
      <p:sp>
        <p:nvSpPr>
          <p:cNvPr id="25" name="Rechteck 24">
            <a:extLst>
              <a:ext uri="{FF2B5EF4-FFF2-40B4-BE49-F238E27FC236}">
                <a16:creationId xmlns:a16="http://schemas.microsoft.com/office/drawing/2014/main" id="{DA8691D7-48B3-4292-A881-781F91BF370C}"/>
              </a:ext>
            </a:extLst>
          </p:cNvPr>
          <p:cNvSpPr/>
          <p:nvPr/>
        </p:nvSpPr>
        <p:spPr bwMode="auto">
          <a:xfrm>
            <a:off x="2020163" y="4806364"/>
            <a:ext cx="9677439" cy="523875"/>
          </a:xfrm>
          <a:prstGeom prst="rect">
            <a:avLst/>
          </a:prstGeom>
          <a:solidFill>
            <a:schemeClr val="bg1">
              <a:lumMod val="95000"/>
            </a:schemeClr>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buFont typeface="Wingdings" panose="05000000000000000000" pitchFamily="2" charset="2"/>
              <a:buChar char="§"/>
            </a:pPr>
            <a:r>
              <a:rPr lang="de-CH" sz="1400"/>
              <a:t>Nach Zustellung der Bestellung an </a:t>
            </a:r>
            <a:r>
              <a:rPr lang="de-CH" sz="1400" err="1"/>
              <a:t>Auftragsempfänger:in</a:t>
            </a:r>
            <a:r>
              <a:rPr lang="de-CH" sz="1400"/>
              <a:t> kann Leistungserbringung gestartet werden</a:t>
            </a:r>
            <a:br>
              <a:rPr lang="de-CH" sz="1400" b="0"/>
            </a:br>
            <a:endParaRPr lang="de-CH" sz="1400" b="0"/>
          </a:p>
        </p:txBody>
      </p:sp>
      <p:sp>
        <p:nvSpPr>
          <p:cNvPr id="26" name="Rechteck 25">
            <a:extLst>
              <a:ext uri="{FF2B5EF4-FFF2-40B4-BE49-F238E27FC236}">
                <a16:creationId xmlns:a16="http://schemas.microsoft.com/office/drawing/2014/main" id="{A7E9DB5F-DF3A-4732-8ECE-858E80BE2F37}"/>
              </a:ext>
            </a:extLst>
          </p:cNvPr>
          <p:cNvSpPr/>
          <p:nvPr/>
        </p:nvSpPr>
        <p:spPr bwMode="auto">
          <a:xfrm>
            <a:off x="2019244" y="5570696"/>
            <a:ext cx="9677439" cy="575925"/>
          </a:xfrm>
          <a:prstGeom prst="rect">
            <a:avLst/>
          </a:prstGeom>
          <a:solidFill>
            <a:schemeClr val="bg1">
              <a:lumMod val="95000"/>
            </a:schemeClr>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buFont typeface="Wingdings" panose="05000000000000000000" pitchFamily="2" charset="2"/>
              <a:buChar char="§"/>
            </a:pPr>
            <a:r>
              <a:rPr lang="de-CH" sz="1400" b="0" err="1"/>
              <a:t>Auftragsempfänger:in</a:t>
            </a:r>
            <a:r>
              <a:rPr lang="de-CH" sz="1400" b="0"/>
              <a:t> lädt Rechnungen direkt im Ariba hoch (Rechnung soll als PDF hochgeladen werden)</a:t>
            </a:r>
          </a:p>
          <a:p>
            <a:pPr marL="182563" indent="-182563">
              <a:buFont typeface="Wingdings" panose="05000000000000000000" pitchFamily="2" charset="2"/>
              <a:buChar char="§"/>
            </a:pPr>
            <a:r>
              <a:rPr lang="de-CH" sz="1400"/>
              <a:t>Freigabe der Rechnung erfolgt durch </a:t>
            </a:r>
            <a:r>
              <a:rPr lang="de-CH" sz="1400" err="1"/>
              <a:t>Bedarfsträger:in</a:t>
            </a:r>
            <a:r>
              <a:rPr lang="de-CH" sz="1400"/>
              <a:t> im Ariba (dies ist möglich bis zum eingegebenen Kostendach)</a:t>
            </a:r>
          </a:p>
        </p:txBody>
      </p:sp>
      <p:sp>
        <p:nvSpPr>
          <p:cNvPr id="6" name="Pfeil: Chevron 5">
            <a:extLst>
              <a:ext uri="{FF2B5EF4-FFF2-40B4-BE49-F238E27FC236}">
                <a16:creationId xmlns:a16="http://schemas.microsoft.com/office/drawing/2014/main" id="{E56501FD-BF26-ABF0-97D7-37ACE26B3005}"/>
              </a:ext>
            </a:extLst>
          </p:cNvPr>
          <p:cNvSpPr/>
          <p:nvPr/>
        </p:nvSpPr>
        <p:spPr bwMode="auto">
          <a:xfrm rot="5400000">
            <a:off x="765950" y="1440897"/>
            <a:ext cx="966077" cy="1485900"/>
          </a:xfrm>
          <a:prstGeom prst="chevron">
            <a:avLst>
              <a:gd name="adj" fmla="val 26337"/>
            </a:avLst>
          </a:prstGeom>
          <a:solidFill>
            <a:schemeClr val="accent2"/>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8" name="Textfeld 7">
            <a:extLst>
              <a:ext uri="{FF2B5EF4-FFF2-40B4-BE49-F238E27FC236}">
                <a16:creationId xmlns:a16="http://schemas.microsoft.com/office/drawing/2014/main" id="{E702FAF7-632D-54FB-004D-E1D1A094163B}"/>
              </a:ext>
            </a:extLst>
          </p:cNvPr>
          <p:cNvSpPr txBox="1"/>
          <p:nvPr/>
        </p:nvSpPr>
        <p:spPr bwMode="auto">
          <a:xfrm>
            <a:off x="490790" y="2011578"/>
            <a:ext cx="1485900" cy="350078"/>
          </a:xfrm>
          <a:prstGeom prst="rect">
            <a:avLst/>
          </a:prstGeom>
        </p:spPr>
        <p:txBody>
          <a:bodyPr wrap="square" lIns="72000" tIns="72000" rIns="72000" bIns="72000" rtlCol="0">
            <a:spAutoFit/>
          </a:bodyPr>
          <a:lstStyle/>
          <a:p>
            <a:pPr indent="-226800" algn="ctr" defTabSz="226800" eaLnBrk="0" fontAlgn="base" hangingPunct="0">
              <a:lnSpc>
                <a:spcPct val="95000"/>
              </a:lnSpc>
              <a:spcBef>
                <a:spcPct val="0"/>
              </a:spcBef>
            </a:pPr>
            <a:r>
              <a:rPr lang="de-CH" sz="1400" kern="0">
                <a:solidFill>
                  <a:srgbClr val="000000"/>
                </a:solidFill>
                <a:latin typeface="+mj-lt"/>
              </a:rPr>
              <a:t>Poolrelevanz</a:t>
            </a:r>
          </a:p>
        </p:txBody>
      </p:sp>
    </p:spTree>
    <p:extLst>
      <p:ext uri="{BB962C8B-B14F-4D97-AF65-F5344CB8AC3E}">
        <p14:creationId xmlns:p14="http://schemas.microsoft.com/office/powerpoint/2010/main" val="295345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E3C2BB32-0CE8-C229-DC9B-BA5B7CECA6C5}"/>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88C03D0B-59F6-47E5-95AE-D1E591B84CEC}"/>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5</a:t>
            </a:fld>
            <a:endParaRPr lang="de-CH"/>
          </a:p>
        </p:txBody>
      </p:sp>
      <p:sp>
        <p:nvSpPr>
          <p:cNvPr id="4" name="Fußzeilenplatzhalter 3">
            <a:extLst>
              <a:ext uri="{FF2B5EF4-FFF2-40B4-BE49-F238E27FC236}">
                <a16:creationId xmlns:a16="http://schemas.microsoft.com/office/drawing/2014/main" id="{BADEC5E0-E977-42E2-AEA5-CDF1778265E2}"/>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A3BBB39A-7A2F-4270-B30E-C18F596E2AF6}"/>
              </a:ext>
            </a:extLst>
          </p:cNvPr>
          <p:cNvSpPr>
            <a:spLocks noGrp="1"/>
          </p:cNvSpPr>
          <p:nvPr>
            <p:ph type="title"/>
          </p:nvPr>
        </p:nvSpPr>
        <p:spPr/>
        <p:txBody>
          <a:bodyPr/>
          <a:lstStyle/>
          <a:p>
            <a:r>
              <a:rPr lang="de-CH"/>
              <a:t>Poolrelevanz Kreativagenturen</a:t>
            </a:r>
            <a:br>
              <a:rPr lang="de-CH"/>
            </a:br>
            <a:r>
              <a:rPr lang="de-CH" b="0"/>
              <a:t>Rahmenvertragspartner-Pool</a:t>
            </a:r>
            <a:br>
              <a:rPr lang="de-CH"/>
            </a:br>
            <a:endParaRPr lang="de-CH" b="0"/>
          </a:p>
        </p:txBody>
      </p:sp>
      <p:pic>
        <p:nvPicPr>
          <p:cNvPr id="15" name="Grafik 14">
            <a:extLst>
              <a:ext uri="{FF2B5EF4-FFF2-40B4-BE49-F238E27FC236}">
                <a16:creationId xmlns:a16="http://schemas.microsoft.com/office/drawing/2014/main" id="{7799F1C8-42C2-BED3-F7DE-293740565A70}"/>
              </a:ext>
            </a:extLst>
          </p:cNvPr>
          <p:cNvPicPr>
            <a:picLocks noChangeAspect="1"/>
          </p:cNvPicPr>
          <p:nvPr/>
        </p:nvPicPr>
        <p:blipFill rotWithShape="1">
          <a:blip r:embed="rId2"/>
          <a:srcRect t="12201" b="5421"/>
          <a:stretch/>
        </p:blipFill>
        <p:spPr>
          <a:xfrm>
            <a:off x="119336" y="1709300"/>
            <a:ext cx="10081120" cy="4671437"/>
          </a:xfrm>
          <a:prstGeom prst="rect">
            <a:avLst/>
          </a:prstGeom>
        </p:spPr>
      </p:pic>
      <p:sp>
        <p:nvSpPr>
          <p:cNvPr id="19" name="Textfeld 18">
            <a:extLst>
              <a:ext uri="{FF2B5EF4-FFF2-40B4-BE49-F238E27FC236}">
                <a16:creationId xmlns:a16="http://schemas.microsoft.com/office/drawing/2014/main" id="{39169973-D865-62DE-F472-026E796BDE24}"/>
              </a:ext>
            </a:extLst>
          </p:cNvPr>
          <p:cNvSpPr txBox="1"/>
          <p:nvPr/>
        </p:nvSpPr>
        <p:spPr>
          <a:xfrm>
            <a:off x="10200456" y="1772816"/>
            <a:ext cx="1440160" cy="1161280"/>
          </a:xfrm>
          <a:prstGeom prst="rect">
            <a:avLst/>
          </a:prstGeom>
          <a:noFill/>
        </p:spPr>
        <p:txBody>
          <a:bodyPr wrap="square" lIns="0" tIns="0" rIns="0" bIns="0" rtlCol="0">
            <a:spAutoFit/>
          </a:bodyPr>
          <a:lstStyle/>
          <a:p>
            <a:r>
              <a:rPr lang="de-CH" sz="1000"/>
              <a:t>Erläuterungen zu den einzelnen Kompetenzen der Agenturen (inkl. Ariba-Warengruppe) können im </a:t>
            </a:r>
            <a:r>
              <a:rPr lang="de-CH" sz="1000">
                <a:hlinkClick r:id="rId3"/>
              </a:rPr>
              <a:t>Booklet zur Beschaffung </a:t>
            </a:r>
            <a:r>
              <a:rPr lang="de-CH" sz="1000"/>
              <a:t>nachgelesen werden.</a:t>
            </a:r>
          </a:p>
        </p:txBody>
      </p:sp>
    </p:spTree>
    <p:extLst>
      <p:ext uri="{BB962C8B-B14F-4D97-AF65-F5344CB8AC3E}">
        <p14:creationId xmlns:p14="http://schemas.microsoft.com/office/powerpoint/2010/main" val="345197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E3C2BB32-0CE8-C229-DC9B-BA5B7CECA6C5}"/>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88C03D0B-59F6-47E5-95AE-D1E591B84CEC}"/>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6</a:t>
            </a:fld>
            <a:endParaRPr lang="de-CH"/>
          </a:p>
        </p:txBody>
      </p:sp>
      <p:sp>
        <p:nvSpPr>
          <p:cNvPr id="4" name="Fußzeilenplatzhalter 3">
            <a:extLst>
              <a:ext uri="{FF2B5EF4-FFF2-40B4-BE49-F238E27FC236}">
                <a16:creationId xmlns:a16="http://schemas.microsoft.com/office/drawing/2014/main" id="{BADEC5E0-E977-42E2-AEA5-CDF1778265E2}"/>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A3BBB39A-7A2F-4270-B30E-C18F596E2AF6}"/>
              </a:ext>
            </a:extLst>
          </p:cNvPr>
          <p:cNvSpPr>
            <a:spLocks noGrp="1"/>
          </p:cNvSpPr>
          <p:nvPr>
            <p:ph type="title"/>
          </p:nvPr>
        </p:nvSpPr>
        <p:spPr/>
        <p:txBody>
          <a:bodyPr/>
          <a:lstStyle/>
          <a:p>
            <a:r>
              <a:rPr lang="de-CH"/>
              <a:t>Poolrelevanz Mediaagenturen</a:t>
            </a:r>
            <a:br>
              <a:rPr lang="de-CH"/>
            </a:br>
            <a:r>
              <a:rPr lang="de-CH" b="0"/>
              <a:t>Rahmenvertragspartner-Pool</a:t>
            </a:r>
          </a:p>
        </p:txBody>
      </p:sp>
      <p:sp>
        <p:nvSpPr>
          <p:cNvPr id="2" name="Textfeld 1">
            <a:extLst>
              <a:ext uri="{FF2B5EF4-FFF2-40B4-BE49-F238E27FC236}">
                <a16:creationId xmlns:a16="http://schemas.microsoft.com/office/drawing/2014/main" id="{01B1F304-4B0B-437E-0005-8BE45BD98782}"/>
              </a:ext>
            </a:extLst>
          </p:cNvPr>
          <p:cNvSpPr txBox="1"/>
          <p:nvPr/>
        </p:nvSpPr>
        <p:spPr>
          <a:xfrm>
            <a:off x="551384" y="2204864"/>
            <a:ext cx="9360395" cy="3034485"/>
          </a:xfrm>
          <a:prstGeom prst="rect">
            <a:avLst/>
          </a:prstGeom>
          <a:noFill/>
        </p:spPr>
        <p:txBody>
          <a:bodyPr wrap="square" lIns="0" tIns="0" rIns="0" bIns="0" rtlCol="0">
            <a:spAutoFit/>
          </a:bodyPr>
          <a:lstStyle/>
          <a:p>
            <a:r>
              <a:rPr lang="de-CH" sz="1400"/>
              <a:t>Im Pool für mediale Marketing- und Kommunikationsleistungen gibt es zwei Anbieter: </a:t>
            </a:r>
          </a:p>
          <a:p>
            <a:endParaRPr lang="de-CH" sz="1400"/>
          </a:p>
          <a:p>
            <a:pPr marL="285750" indent="-285750">
              <a:buFont typeface="Wingdings" panose="05000000000000000000" pitchFamily="2" charset="2"/>
              <a:buChar char="§"/>
            </a:pPr>
            <a:r>
              <a:rPr lang="de-CH" sz="1400" b="1"/>
              <a:t>Mediaplus Suisse AG</a:t>
            </a:r>
          </a:p>
          <a:p>
            <a:pPr marL="285750" indent="-285750">
              <a:buFont typeface="Wingdings" panose="05000000000000000000" pitchFamily="2" charset="2"/>
              <a:buChar char="§"/>
            </a:pPr>
            <a:r>
              <a:rPr lang="de-CH" sz="1400" b="1"/>
              <a:t>Havas Media AG </a:t>
            </a:r>
          </a:p>
          <a:p>
            <a:pPr marL="285750" indent="-285750">
              <a:buFont typeface="Wingdings" panose="05000000000000000000" pitchFamily="2" charset="2"/>
              <a:buChar char="§"/>
            </a:pPr>
            <a:endParaRPr lang="de-CH" sz="1400" b="1"/>
          </a:p>
          <a:p>
            <a:r>
              <a:rPr lang="de-CH" sz="1400"/>
              <a:t>Die Beschaffungsmengen werden zwischen den Anbietern durch den </a:t>
            </a:r>
            <a:r>
              <a:rPr lang="de-CH" sz="1400" err="1"/>
              <a:t>Vergabeprozss</a:t>
            </a:r>
            <a:r>
              <a:rPr lang="de-CH" sz="1400"/>
              <a:t> verteilt. Dadurch wird im Idealfall von der Konkurrenzsituation unter den Anbietern profitiert. Diese sorgt für einen gesteigerten Innovationsdruck und verschafft eine bessere Verhandlungsbasis, um Kosten zu senken. </a:t>
            </a:r>
          </a:p>
          <a:p>
            <a:endParaRPr lang="de-CH" sz="1400"/>
          </a:p>
          <a:p>
            <a:endParaRPr lang="de-CH" sz="1400"/>
          </a:p>
          <a:p>
            <a:r>
              <a:rPr lang="de-CH" sz="1400"/>
              <a:t>Erläuterungen zu den einzelnen Leistungen der Mediaagenturen (inkl. Ariba-Warengruppe) können im </a:t>
            </a:r>
            <a:r>
              <a:rPr lang="de-CH" sz="1400">
                <a:hlinkClick r:id="rId2"/>
              </a:rPr>
              <a:t>Booklet zur Beschaffung </a:t>
            </a:r>
            <a:r>
              <a:rPr lang="de-CH" sz="1400"/>
              <a:t>nachgelesen werden.</a:t>
            </a:r>
          </a:p>
          <a:p>
            <a:endParaRPr lang="de-CH" sz="1400"/>
          </a:p>
        </p:txBody>
      </p:sp>
    </p:spTree>
    <p:extLst>
      <p:ext uri="{BB962C8B-B14F-4D97-AF65-F5344CB8AC3E}">
        <p14:creationId xmlns:p14="http://schemas.microsoft.com/office/powerpoint/2010/main" val="278146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E3C2BB32-0CE8-C229-DC9B-BA5B7CECA6C5}"/>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3" name="Foliennummernplatzhalter 2">
            <a:extLst>
              <a:ext uri="{FF2B5EF4-FFF2-40B4-BE49-F238E27FC236}">
                <a16:creationId xmlns:a16="http://schemas.microsoft.com/office/drawing/2014/main" id="{88C03D0B-59F6-47E5-95AE-D1E591B84CEC}"/>
              </a:ext>
            </a:extLst>
          </p:cNvPr>
          <p:cNvSpPr>
            <a:spLocks noGrp="1"/>
          </p:cNvSpPr>
          <p:nvPr>
            <p:ph type="sldNum" sz="quarter" idx="16"/>
          </p:nvPr>
        </p:nvSpPr>
        <p:spPr/>
        <p:txBody>
          <a:bodyPr/>
          <a:lstStyle/>
          <a:p>
            <a:pPr fontAlgn="base">
              <a:spcBef>
                <a:spcPct val="0"/>
              </a:spcBef>
              <a:spcAft>
                <a:spcPct val="0"/>
              </a:spcAft>
              <a:defRPr/>
            </a:pPr>
            <a:r>
              <a:rPr lang="de-CH"/>
              <a:t> Seite </a:t>
            </a:r>
            <a:fld id="{9D1CE59F-3E2C-43A1-9A3C-65F063D14E4A}" type="slidenum">
              <a:rPr lang="de-CH" smtClean="0"/>
              <a:pPr fontAlgn="base">
                <a:spcBef>
                  <a:spcPct val="0"/>
                </a:spcBef>
                <a:spcAft>
                  <a:spcPct val="0"/>
                </a:spcAft>
                <a:defRPr/>
              </a:pPr>
              <a:t>7</a:t>
            </a:fld>
            <a:endParaRPr lang="de-CH"/>
          </a:p>
        </p:txBody>
      </p:sp>
      <p:sp>
        <p:nvSpPr>
          <p:cNvPr id="4" name="Fußzeilenplatzhalter 3">
            <a:extLst>
              <a:ext uri="{FF2B5EF4-FFF2-40B4-BE49-F238E27FC236}">
                <a16:creationId xmlns:a16="http://schemas.microsoft.com/office/drawing/2014/main" id="{BADEC5E0-E977-42E2-AEA5-CDF1778265E2}"/>
              </a:ext>
            </a:extLst>
          </p:cNvPr>
          <p:cNvSpPr>
            <a:spLocks noGrp="1"/>
          </p:cNvSpPr>
          <p:nvPr>
            <p:ph type="ftr" sz="quarter" idx="17"/>
          </p:nvPr>
        </p:nvSpPr>
        <p:spPr/>
        <p:txBody>
          <a:bodyPr/>
          <a:lstStyle/>
          <a:p>
            <a:r>
              <a:rPr lang="de-CH"/>
              <a:t>Post CH AG | 07.2022 | V1.00 | intern | Beschaffungen | Fabiène Bachmann LS34.1</a:t>
            </a:r>
          </a:p>
        </p:txBody>
      </p:sp>
      <p:sp>
        <p:nvSpPr>
          <p:cNvPr id="5" name="Titel 4">
            <a:extLst>
              <a:ext uri="{FF2B5EF4-FFF2-40B4-BE49-F238E27FC236}">
                <a16:creationId xmlns:a16="http://schemas.microsoft.com/office/drawing/2014/main" id="{A3BBB39A-7A2F-4270-B30E-C18F596E2AF6}"/>
              </a:ext>
            </a:extLst>
          </p:cNvPr>
          <p:cNvSpPr>
            <a:spLocks noGrp="1"/>
          </p:cNvSpPr>
          <p:nvPr>
            <p:ph type="title"/>
          </p:nvPr>
        </p:nvSpPr>
        <p:spPr/>
        <p:txBody>
          <a:bodyPr/>
          <a:lstStyle/>
          <a:p>
            <a:r>
              <a:rPr lang="de-CH"/>
              <a:t>Vergabeprozess festlegen</a:t>
            </a:r>
            <a:br>
              <a:rPr lang="de-CH"/>
            </a:br>
            <a:r>
              <a:rPr lang="de-CH" b="0"/>
              <a:t>Prozess für Bestellungen</a:t>
            </a:r>
          </a:p>
        </p:txBody>
      </p:sp>
      <p:graphicFrame>
        <p:nvGraphicFramePr>
          <p:cNvPr id="2" name="Tabelle 1">
            <a:extLst>
              <a:ext uri="{FF2B5EF4-FFF2-40B4-BE49-F238E27FC236}">
                <a16:creationId xmlns:a16="http://schemas.microsoft.com/office/drawing/2014/main" id="{7D4E3ADF-E45A-F29D-BD88-BD8CA1530852}"/>
              </a:ext>
            </a:extLst>
          </p:cNvPr>
          <p:cNvGraphicFramePr>
            <a:graphicFrameLocks noGrp="1"/>
          </p:cNvGraphicFramePr>
          <p:nvPr>
            <p:extLst>
              <p:ext uri="{D42A27DB-BD31-4B8C-83A1-F6EECF244321}">
                <p14:modId xmlns:p14="http://schemas.microsoft.com/office/powerpoint/2010/main" val="1846911165"/>
              </p:ext>
            </p:extLst>
          </p:nvPr>
        </p:nvGraphicFramePr>
        <p:xfrm>
          <a:off x="408013" y="2176973"/>
          <a:ext cx="5327946" cy="2991169"/>
        </p:xfrm>
        <a:graphic>
          <a:graphicData uri="http://schemas.openxmlformats.org/drawingml/2006/table">
            <a:tbl>
              <a:tblPr firstRow="1" bandRow="1">
                <a:tableStyleId>{5C22544A-7EE6-4342-B048-85BDC9FD1C3A}</a:tableStyleId>
              </a:tblPr>
              <a:tblGrid>
                <a:gridCol w="1367507">
                  <a:extLst>
                    <a:ext uri="{9D8B030D-6E8A-4147-A177-3AD203B41FA5}">
                      <a16:colId xmlns:a16="http://schemas.microsoft.com/office/drawing/2014/main" val="1615696814"/>
                    </a:ext>
                  </a:extLst>
                </a:gridCol>
                <a:gridCol w="1512168">
                  <a:extLst>
                    <a:ext uri="{9D8B030D-6E8A-4147-A177-3AD203B41FA5}">
                      <a16:colId xmlns:a16="http://schemas.microsoft.com/office/drawing/2014/main" val="957544283"/>
                    </a:ext>
                  </a:extLst>
                </a:gridCol>
                <a:gridCol w="2448271">
                  <a:extLst>
                    <a:ext uri="{9D8B030D-6E8A-4147-A177-3AD203B41FA5}">
                      <a16:colId xmlns:a16="http://schemas.microsoft.com/office/drawing/2014/main" val="1120619944"/>
                    </a:ext>
                  </a:extLst>
                </a:gridCol>
              </a:tblGrid>
              <a:tr h="370840">
                <a:tc>
                  <a:txBody>
                    <a:bodyPr/>
                    <a:lstStyle/>
                    <a:p>
                      <a:r>
                        <a:rPr lang="de-CH" sz="1200"/>
                        <a:t>Schwellenwert*</a:t>
                      </a:r>
                    </a:p>
                  </a:txBody>
                  <a:tcPr/>
                </a:tc>
                <a:tc>
                  <a:txBody>
                    <a:bodyPr/>
                    <a:lstStyle/>
                    <a:p>
                      <a:r>
                        <a:rPr lang="de-CH" sz="1200"/>
                        <a:t>Beschaffungsregel</a:t>
                      </a:r>
                    </a:p>
                  </a:txBody>
                  <a:tcPr/>
                </a:tc>
                <a:tc>
                  <a:txBody>
                    <a:bodyPr/>
                    <a:lstStyle/>
                    <a:p>
                      <a:r>
                        <a:rPr lang="de-CH" sz="1200"/>
                        <a:t>Beschreibung</a:t>
                      </a:r>
                    </a:p>
                  </a:txBody>
                  <a:tcPr/>
                </a:tc>
                <a:extLst>
                  <a:ext uri="{0D108BD9-81ED-4DB2-BD59-A6C34878D82A}">
                    <a16:rowId xmlns:a16="http://schemas.microsoft.com/office/drawing/2014/main" val="1459217180"/>
                  </a:ext>
                </a:extLst>
              </a:tr>
              <a:tr h="370840">
                <a:tc>
                  <a:txBody>
                    <a:bodyPr/>
                    <a:lstStyle/>
                    <a:p>
                      <a:r>
                        <a:rPr lang="de-CH" sz="1200"/>
                        <a:t>&lt; CHF 10 000</a:t>
                      </a:r>
                    </a:p>
                  </a:txBody>
                  <a:tcPr/>
                </a:tc>
                <a:tc>
                  <a:txBody>
                    <a:bodyPr/>
                    <a:lstStyle/>
                    <a:p>
                      <a:r>
                        <a:rPr lang="de-CH" sz="1200"/>
                        <a:t>Auftragsvergabe ausserhalb des Pools</a:t>
                      </a:r>
                    </a:p>
                  </a:txBody>
                  <a:tcPr/>
                </a:tc>
                <a:tc>
                  <a:txBody>
                    <a:bodyPr/>
                    <a:lstStyle/>
                    <a:p>
                      <a:pPr marL="171450" indent="-171450">
                        <a:buFont typeface="Wingdings" panose="05000000000000000000" pitchFamily="2" charset="2"/>
                        <a:buChar char="§"/>
                      </a:pPr>
                      <a:r>
                        <a:rPr lang="de-CH" sz="1200"/>
                        <a:t>Direktvergabe innerhalb Pool</a:t>
                      </a:r>
                    </a:p>
                    <a:p>
                      <a:pPr marL="171450" indent="-171450">
                        <a:buFont typeface="Wingdings" panose="05000000000000000000" pitchFamily="2" charset="2"/>
                        <a:buChar char="§"/>
                      </a:pPr>
                      <a:r>
                        <a:rPr lang="de-CH" sz="1200"/>
                        <a:t>Wenn Kompetenz nicht abgedeckt, auch Agentur ausserhalb des Pools möglich</a:t>
                      </a:r>
                    </a:p>
                    <a:p>
                      <a:pPr marL="171450" indent="-171450">
                        <a:buFont typeface="Wingdings" panose="05000000000000000000" pitchFamily="2" charset="2"/>
                        <a:buChar char="§"/>
                      </a:pPr>
                      <a:r>
                        <a:rPr lang="de-CH" sz="1200"/>
                        <a:t>Gemäss </a:t>
                      </a:r>
                      <a:r>
                        <a:rPr lang="de-CH" sz="1200">
                          <a:hlinkClick r:id="rId2"/>
                        </a:rPr>
                        <a:t>Funktionsweisung Beschaffung Finanzen</a:t>
                      </a:r>
                      <a:endParaRPr lang="de-CH" sz="1200"/>
                    </a:p>
                  </a:txBody>
                  <a:tcPr/>
                </a:tc>
                <a:extLst>
                  <a:ext uri="{0D108BD9-81ED-4DB2-BD59-A6C34878D82A}">
                    <a16:rowId xmlns:a16="http://schemas.microsoft.com/office/drawing/2014/main" val="2800628615"/>
                  </a:ext>
                </a:extLst>
              </a:tr>
              <a:tr h="370840">
                <a:tc>
                  <a:txBody>
                    <a:bodyPr/>
                    <a:lstStyle/>
                    <a:p>
                      <a:r>
                        <a:rPr lang="de-CH" sz="1200"/>
                        <a:t>&lt; CHF 50 000</a:t>
                      </a:r>
                    </a:p>
                  </a:txBody>
                  <a:tcPr/>
                </a:tc>
                <a:tc>
                  <a:txBody>
                    <a:bodyPr/>
                    <a:lstStyle/>
                    <a:p>
                      <a:r>
                        <a:rPr lang="de-CH" sz="1200"/>
                        <a:t>Direkte Auftrags-vergabe im Pool</a:t>
                      </a:r>
                    </a:p>
                  </a:txBody>
                  <a:tcPr/>
                </a:tc>
                <a:tc>
                  <a:txBody>
                    <a:bodyPr/>
                    <a:lstStyle/>
                    <a:p>
                      <a:pPr marL="171450" indent="-171450">
                        <a:buFont typeface="Wingdings" panose="05000000000000000000" pitchFamily="2" charset="2"/>
                        <a:buChar char="§"/>
                      </a:pPr>
                      <a:r>
                        <a:rPr lang="de-CH" sz="1200"/>
                        <a:t>Direktvergabe an eine Agentur innerhalb des Pools</a:t>
                      </a:r>
                    </a:p>
                  </a:txBody>
                  <a:tcPr/>
                </a:tc>
                <a:extLst>
                  <a:ext uri="{0D108BD9-81ED-4DB2-BD59-A6C34878D82A}">
                    <a16:rowId xmlns:a16="http://schemas.microsoft.com/office/drawing/2014/main" val="2809444932"/>
                  </a:ext>
                </a:extLst>
              </a:tr>
              <a:tr h="370840">
                <a:tc>
                  <a:txBody>
                    <a:bodyPr/>
                    <a:lstStyle/>
                    <a:p>
                      <a:r>
                        <a:rPr lang="de-CH" sz="1200"/>
                        <a:t>≥ CHF 50 000</a:t>
                      </a:r>
                    </a:p>
                  </a:txBody>
                  <a:tcPr/>
                </a:tc>
                <a:tc>
                  <a:txBody>
                    <a:bodyPr/>
                    <a:lstStyle/>
                    <a:p>
                      <a:r>
                        <a:rPr lang="de-CH" sz="1200"/>
                        <a:t>Mini-Tender</a:t>
                      </a:r>
                    </a:p>
                  </a:txBody>
                  <a:tcPr/>
                </a:tc>
                <a:tc>
                  <a:txBody>
                    <a:bodyPr/>
                    <a:lstStyle/>
                    <a:p>
                      <a:pPr marL="171450" indent="-171450">
                        <a:buFont typeface="Wingdings" panose="05000000000000000000" pitchFamily="2" charset="2"/>
                        <a:buChar char="§"/>
                      </a:pPr>
                      <a:r>
                        <a:rPr lang="de-CH" sz="1200"/>
                        <a:t>Kompetenz festlegen</a:t>
                      </a:r>
                    </a:p>
                    <a:p>
                      <a:pPr marL="171450" indent="-171450">
                        <a:buFont typeface="Wingdings" panose="05000000000000000000" pitchFamily="2" charset="2"/>
                        <a:buChar char="§"/>
                      </a:pPr>
                      <a:r>
                        <a:rPr lang="de-CH" sz="1200"/>
                        <a:t>Mind. die Pool-Anbieter mit dieser Kompetenz anschreiben</a:t>
                      </a:r>
                    </a:p>
                    <a:p>
                      <a:pPr marL="171450" indent="-171450">
                        <a:buFont typeface="Wingdings" panose="05000000000000000000" pitchFamily="2" charset="2"/>
                        <a:buChar char="§"/>
                      </a:pPr>
                      <a:r>
                        <a:rPr lang="de-CH" sz="1200"/>
                        <a:t>Vergabe durch Mini-Tender**</a:t>
                      </a:r>
                    </a:p>
                  </a:txBody>
                  <a:tcPr/>
                </a:tc>
                <a:extLst>
                  <a:ext uri="{0D108BD9-81ED-4DB2-BD59-A6C34878D82A}">
                    <a16:rowId xmlns:a16="http://schemas.microsoft.com/office/drawing/2014/main" val="1339768269"/>
                  </a:ext>
                </a:extLst>
              </a:tr>
            </a:tbl>
          </a:graphicData>
        </a:graphic>
      </p:graphicFrame>
      <p:graphicFrame>
        <p:nvGraphicFramePr>
          <p:cNvPr id="6" name="Tabelle 5">
            <a:extLst>
              <a:ext uri="{FF2B5EF4-FFF2-40B4-BE49-F238E27FC236}">
                <a16:creationId xmlns:a16="http://schemas.microsoft.com/office/drawing/2014/main" id="{71EE2B9C-A478-9017-FD1A-D98C2FEE28B8}"/>
              </a:ext>
            </a:extLst>
          </p:cNvPr>
          <p:cNvGraphicFramePr>
            <a:graphicFrameLocks noGrp="1"/>
          </p:cNvGraphicFramePr>
          <p:nvPr>
            <p:extLst>
              <p:ext uri="{D42A27DB-BD31-4B8C-83A1-F6EECF244321}">
                <p14:modId xmlns:p14="http://schemas.microsoft.com/office/powerpoint/2010/main" val="2103039968"/>
              </p:ext>
            </p:extLst>
          </p:nvPr>
        </p:nvGraphicFramePr>
        <p:xfrm>
          <a:off x="6096000" y="2176973"/>
          <a:ext cx="5687988" cy="2991168"/>
        </p:xfrm>
        <a:graphic>
          <a:graphicData uri="http://schemas.openxmlformats.org/drawingml/2006/table">
            <a:tbl>
              <a:tblPr firstRow="1" bandRow="1">
                <a:tableStyleId>{5C22544A-7EE6-4342-B048-85BDC9FD1C3A}</a:tableStyleId>
              </a:tblPr>
              <a:tblGrid>
                <a:gridCol w="1531557">
                  <a:extLst>
                    <a:ext uri="{9D8B030D-6E8A-4147-A177-3AD203B41FA5}">
                      <a16:colId xmlns:a16="http://schemas.microsoft.com/office/drawing/2014/main" val="1615696814"/>
                    </a:ext>
                  </a:extLst>
                </a:gridCol>
                <a:gridCol w="1537324">
                  <a:extLst>
                    <a:ext uri="{9D8B030D-6E8A-4147-A177-3AD203B41FA5}">
                      <a16:colId xmlns:a16="http://schemas.microsoft.com/office/drawing/2014/main" val="957544283"/>
                    </a:ext>
                  </a:extLst>
                </a:gridCol>
                <a:gridCol w="2619107">
                  <a:extLst>
                    <a:ext uri="{9D8B030D-6E8A-4147-A177-3AD203B41FA5}">
                      <a16:colId xmlns:a16="http://schemas.microsoft.com/office/drawing/2014/main" val="1120619944"/>
                    </a:ext>
                  </a:extLst>
                </a:gridCol>
              </a:tblGrid>
              <a:tr h="370840">
                <a:tc>
                  <a:txBody>
                    <a:bodyPr/>
                    <a:lstStyle/>
                    <a:p>
                      <a:r>
                        <a:rPr lang="de-CH" sz="1200"/>
                        <a:t>Schwellenwert*</a:t>
                      </a:r>
                    </a:p>
                  </a:txBody>
                  <a:tcPr/>
                </a:tc>
                <a:tc>
                  <a:txBody>
                    <a:bodyPr/>
                    <a:lstStyle/>
                    <a:p>
                      <a:r>
                        <a:rPr lang="de-CH" sz="1200"/>
                        <a:t>Beschaffungsregel</a:t>
                      </a:r>
                    </a:p>
                  </a:txBody>
                  <a:tcPr/>
                </a:tc>
                <a:tc>
                  <a:txBody>
                    <a:bodyPr/>
                    <a:lstStyle/>
                    <a:p>
                      <a:r>
                        <a:rPr lang="de-CH" sz="1200"/>
                        <a:t>Beschreibung</a:t>
                      </a:r>
                    </a:p>
                  </a:txBody>
                  <a:tcPr/>
                </a:tc>
                <a:extLst>
                  <a:ext uri="{0D108BD9-81ED-4DB2-BD59-A6C34878D82A}">
                    <a16:rowId xmlns:a16="http://schemas.microsoft.com/office/drawing/2014/main" val="1459217180"/>
                  </a:ext>
                </a:extLst>
              </a:tr>
              <a:tr h="370840">
                <a:tc>
                  <a:txBody>
                    <a:bodyPr/>
                    <a:lstStyle/>
                    <a:p>
                      <a:r>
                        <a:rPr lang="de-CH" sz="1200"/>
                        <a:t>&lt; CHF 10 000 (all-in)</a:t>
                      </a:r>
                    </a:p>
                  </a:txBody>
                  <a:tcPr/>
                </a:tc>
                <a:tc>
                  <a:txBody>
                    <a:bodyPr/>
                    <a:lstStyle/>
                    <a:p>
                      <a:r>
                        <a:rPr lang="de-CH" sz="1200"/>
                        <a:t>Auftragsvergabe ausserhalb des Pools</a:t>
                      </a:r>
                    </a:p>
                  </a:txBody>
                  <a:tcPr/>
                </a:tc>
                <a:tc>
                  <a:txBody>
                    <a:bodyPr/>
                    <a:lstStyle/>
                    <a:p>
                      <a:pPr marL="171450" indent="-171450">
                        <a:buFont typeface="Wingdings" panose="05000000000000000000" pitchFamily="2" charset="2"/>
                        <a:buChar char="§"/>
                      </a:pPr>
                      <a:r>
                        <a:rPr lang="de-CH" sz="1200"/>
                        <a:t>Direktvergabe innerhalb Pool</a:t>
                      </a:r>
                    </a:p>
                    <a:p>
                      <a:pPr marL="171450" indent="-171450">
                        <a:buFont typeface="Wingdings" panose="05000000000000000000" pitchFamily="2" charset="2"/>
                        <a:buChar char="§"/>
                      </a:pPr>
                      <a:r>
                        <a:rPr lang="de-CH" sz="1200"/>
                        <a:t>Wenn Kompetenz nicht abgedeckt, auch Agentur ausserhalb des Pools möglich</a:t>
                      </a:r>
                    </a:p>
                    <a:p>
                      <a:pPr marL="171450" indent="-171450">
                        <a:buFont typeface="Wingdings" panose="05000000000000000000" pitchFamily="2" charset="2"/>
                        <a:buChar char="§"/>
                      </a:pPr>
                      <a:r>
                        <a:rPr lang="de-CH" sz="1200">
                          <a:hlinkClick r:id="rId2"/>
                        </a:rPr>
                        <a:t>Funktionsweisung Beschaffung Finanzen </a:t>
                      </a:r>
                      <a:r>
                        <a:rPr lang="de-CH" sz="1200"/>
                        <a:t>einhalten</a:t>
                      </a:r>
                    </a:p>
                  </a:txBody>
                  <a:tcPr/>
                </a:tc>
                <a:extLst>
                  <a:ext uri="{0D108BD9-81ED-4DB2-BD59-A6C34878D82A}">
                    <a16:rowId xmlns:a16="http://schemas.microsoft.com/office/drawing/2014/main" val="2800628615"/>
                  </a:ext>
                </a:extLst>
              </a:tr>
              <a:tr h="370840">
                <a:tc>
                  <a:txBody>
                    <a:bodyPr/>
                    <a:lstStyle/>
                    <a:p>
                      <a:r>
                        <a:rPr lang="de-CH" sz="1200"/>
                        <a:t>&lt; </a:t>
                      </a:r>
                      <a:r>
                        <a:rPr lang="de-CH" sz="1200" b="0" kern="1200" spc="-10" baseline="0">
                          <a:solidFill>
                            <a:schemeClr val="dk1"/>
                          </a:solidFill>
                          <a:latin typeface="+mn-lt"/>
                          <a:ea typeface="+mn-ea"/>
                          <a:cs typeface="+mn-cs"/>
                        </a:rPr>
                        <a:t>CHF 50k (all-in) </a:t>
                      </a:r>
                      <a:r>
                        <a:rPr lang="de-CH" sz="1200" b="0" i="1" kern="1200" spc="-10" baseline="0">
                          <a:solidFill>
                            <a:schemeClr val="dk1"/>
                          </a:solidFill>
                          <a:latin typeface="+mn-lt"/>
                          <a:ea typeface="+mn-ea"/>
                          <a:cs typeface="+mn-cs"/>
                        </a:rPr>
                        <a:t>und/oder </a:t>
                      </a:r>
                      <a:r>
                        <a:rPr lang="de-CH" sz="1200"/>
                        <a:t>&lt; </a:t>
                      </a:r>
                      <a:r>
                        <a:rPr lang="de-CH" sz="1200" b="0" kern="1200" spc="-10" baseline="0">
                          <a:solidFill>
                            <a:schemeClr val="dk1"/>
                          </a:solidFill>
                          <a:latin typeface="+mn-lt"/>
                          <a:ea typeface="+mn-ea"/>
                          <a:cs typeface="+mn-cs"/>
                        </a:rPr>
                        <a:t>CHF 12k Agenturhonorar</a:t>
                      </a:r>
                      <a:endParaRPr lang="de-CH" sz="1200"/>
                    </a:p>
                  </a:txBody>
                  <a:tcPr/>
                </a:tc>
                <a:tc>
                  <a:txBody>
                    <a:bodyPr/>
                    <a:lstStyle/>
                    <a:p>
                      <a:pPr marL="0" marR="0" lvl="0" indent="0" algn="l" defTabSz="914400" rtl="0" eaLnBrk="1" fontAlgn="auto" latinLnBrk="0" hangingPunct="1">
                        <a:lnSpc>
                          <a:spcPct val="109000"/>
                        </a:lnSpc>
                        <a:spcBef>
                          <a:spcPts val="0"/>
                        </a:spcBef>
                        <a:spcAft>
                          <a:spcPts val="0"/>
                        </a:spcAft>
                        <a:buClrTx/>
                        <a:buSzTx/>
                        <a:buFont typeface="+mj-lt"/>
                        <a:buNone/>
                        <a:tabLst/>
                        <a:defRPr/>
                      </a:pPr>
                      <a:r>
                        <a:rPr lang="de-CH" sz="1200" b="0" kern="1200" spc="-10" baseline="0">
                          <a:solidFill>
                            <a:schemeClr val="dk1"/>
                          </a:solidFill>
                          <a:latin typeface="+mn-lt"/>
                          <a:ea typeface="+mn-ea"/>
                          <a:cs typeface="+mn-cs"/>
                        </a:rPr>
                        <a:t>Direkte Auftrags-vergabe im Pool</a:t>
                      </a:r>
                    </a:p>
                    <a:p>
                      <a:endParaRPr lang="de-CH" sz="1200"/>
                    </a:p>
                  </a:txBody>
                  <a:tcPr/>
                </a:tc>
                <a:tc>
                  <a:txBody>
                    <a:bodyPr/>
                    <a:lstStyle/>
                    <a:p>
                      <a:pPr marL="171450" marR="0" lvl="0" indent="-171450" algn="l" defTabSz="914400" rtl="0" eaLnBrk="1" fontAlgn="auto" latinLnBrk="0" hangingPunct="1">
                        <a:lnSpc>
                          <a:spcPct val="109000"/>
                        </a:lnSpc>
                        <a:spcBef>
                          <a:spcPts val="0"/>
                        </a:spcBef>
                        <a:spcAft>
                          <a:spcPts val="0"/>
                        </a:spcAft>
                        <a:buClrTx/>
                        <a:buSzTx/>
                        <a:buFont typeface="Wingdings" panose="05000000000000000000" pitchFamily="2" charset="2"/>
                        <a:buChar char="§"/>
                        <a:tabLst/>
                        <a:defRPr/>
                      </a:pPr>
                      <a:r>
                        <a:rPr lang="de-CH" sz="1200"/>
                        <a:t>Direktvergabe an eine Agentur innerhalb des Pools</a:t>
                      </a:r>
                    </a:p>
                    <a:p>
                      <a:endParaRPr lang="de-CH" sz="1200"/>
                    </a:p>
                  </a:txBody>
                  <a:tcPr/>
                </a:tc>
                <a:extLst>
                  <a:ext uri="{0D108BD9-81ED-4DB2-BD59-A6C34878D82A}">
                    <a16:rowId xmlns:a16="http://schemas.microsoft.com/office/drawing/2014/main" val="2809444932"/>
                  </a:ext>
                </a:extLst>
              </a:tr>
              <a:tr h="370840">
                <a:tc>
                  <a:txBody>
                    <a:bodyPr/>
                    <a:lstStyle/>
                    <a:p>
                      <a:r>
                        <a:rPr lang="de-CH" sz="1200"/>
                        <a:t>≥</a:t>
                      </a:r>
                      <a:r>
                        <a:rPr lang="de-CH" sz="1200" b="0" kern="1200" spc="-10" baseline="0">
                          <a:solidFill>
                            <a:schemeClr val="dk1"/>
                          </a:solidFill>
                          <a:latin typeface="+mn-lt"/>
                          <a:ea typeface="+mn-ea"/>
                          <a:cs typeface="+mn-cs"/>
                        </a:rPr>
                        <a:t> CHF 50k (all-in)</a:t>
                      </a:r>
                      <a:r>
                        <a:rPr lang="de-CH" sz="1200" b="0" i="1" kern="1200" spc="-10" baseline="0">
                          <a:solidFill>
                            <a:schemeClr val="dk1"/>
                          </a:solidFill>
                          <a:latin typeface="+mn-lt"/>
                          <a:ea typeface="+mn-ea"/>
                          <a:cs typeface="+mn-cs"/>
                        </a:rPr>
                        <a:t> und / oder </a:t>
                      </a:r>
                      <a:r>
                        <a:rPr lang="de-CH" sz="1200"/>
                        <a:t>≥</a:t>
                      </a:r>
                      <a:r>
                        <a:rPr lang="de-CH" sz="1200" b="0" kern="1200" spc="-10" baseline="0">
                          <a:solidFill>
                            <a:schemeClr val="dk1"/>
                          </a:solidFill>
                          <a:latin typeface="+mn-lt"/>
                          <a:ea typeface="+mn-ea"/>
                          <a:cs typeface="+mn-cs"/>
                        </a:rPr>
                        <a:t> CHF 12k Agenturhonorar</a:t>
                      </a:r>
                      <a:endParaRPr lang="de-CH" sz="1200"/>
                    </a:p>
                  </a:txBody>
                  <a:tcPr/>
                </a:tc>
                <a:tc>
                  <a:txBody>
                    <a:bodyPr/>
                    <a:lstStyle/>
                    <a:p>
                      <a:r>
                        <a:rPr lang="de-CH" sz="1200"/>
                        <a:t>Mini-Tender</a:t>
                      </a:r>
                    </a:p>
                  </a:txBody>
                  <a:tcPr/>
                </a:tc>
                <a:tc>
                  <a:txBody>
                    <a:bodyPr/>
                    <a:lstStyle/>
                    <a:p>
                      <a:pPr marL="171450" indent="-171450">
                        <a:buFont typeface="Wingdings" panose="05000000000000000000" pitchFamily="2" charset="2"/>
                        <a:buChar char="§"/>
                      </a:pPr>
                      <a:r>
                        <a:rPr lang="de-CH" sz="1200"/>
                        <a:t>Beide Agenturen anfragen und Angebote einholen</a:t>
                      </a:r>
                    </a:p>
                    <a:p>
                      <a:pPr marL="171450" marR="0" lvl="0" indent="-171450" algn="l" defTabSz="914400" rtl="0" eaLnBrk="1" fontAlgn="auto" latinLnBrk="0" hangingPunct="1">
                        <a:lnSpc>
                          <a:spcPct val="109000"/>
                        </a:lnSpc>
                        <a:spcBef>
                          <a:spcPts val="0"/>
                        </a:spcBef>
                        <a:spcAft>
                          <a:spcPts val="0"/>
                        </a:spcAft>
                        <a:buClrTx/>
                        <a:buSzTx/>
                        <a:buFont typeface="Wingdings" panose="05000000000000000000" pitchFamily="2" charset="2"/>
                        <a:buChar char="§"/>
                        <a:tabLst/>
                        <a:defRPr/>
                      </a:pPr>
                      <a:r>
                        <a:rPr lang="de-CH" sz="1200"/>
                        <a:t>Vergabe durch Mini-Tender**</a:t>
                      </a:r>
                    </a:p>
                  </a:txBody>
                  <a:tcPr/>
                </a:tc>
                <a:extLst>
                  <a:ext uri="{0D108BD9-81ED-4DB2-BD59-A6C34878D82A}">
                    <a16:rowId xmlns:a16="http://schemas.microsoft.com/office/drawing/2014/main" val="1339768269"/>
                  </a:ext>
                </a:extLst>
              </a:tr>
            </a:tbl>
          </a:graphicData>
        </a:graphic>
      </p:graphicFrame>
      <p:sp>
        <p:nvSpPr>
          <p:cNvPr id="7" name="Textfeld 6">
            <a:extLst>
              <a:ext uri="{FF2B5EF4-FFF2-40B4-BE49-F238E27FC236}">
                <a16:creationId xmlns:a16="http://schemas.microsoft.com/office/drawing/2014/main" id="{30688AE2-9157-8A70-A04E-A9CEF4AE67D9}"/>
              </a:ext>
            </a:extLst>
          </p:cNvPr>
          <p:cNvSpPr txBox="1"/>
          <p:nvPr/>
        </p:nvSpPr>
        <p:spPr>
          <a:xfrm>
            <a:off x="408013" y="1910045"/>
            <a:ext cx="5327946" cy="216791"/>
          </a:xfrm>
          <a:prstGeom prst="rect">
            <a:avLst/>
          </a:prstGeom>
          <a:noFill/>
        </p:spPr>
        <p:txBody>
          <a:bodyPr wrap="square" lIns="0" tIns="0" rIns="0" bIns="0" rtlCol="0">
            <a:spAutoFit/>
          </a:bodyPr>
          <a:lstStyle/>
          <a:p>
            <a:r>
              <a:rPr lang="de-CH" sz="1400" b="1"/>
              <a:t>Beschaffungsregeln für Kreativagenturen: </a:t>
            </a:r>
          </a:p>
        </p:txBody>
      </p:sp>
      <p:sp>
        <p:nvSpPr>
          <p:cNvPr id="9" name="Textfeld 8">
            <a:extLst>
              <a:ext uri="{FF2B5EF4-FFF2-40B4-BE49-F238E27FC236}">
                <a16:creationId xmlns:a16="http://schemas.microsoft.com/office/drawing/2014/main" id="{84CB482A-3623-F1B2-D341-F35F84F6D37E}"/>
              </a:ext>
            </a:extLst>
          </p:cNvPr>
          <p:cNvSpPr txBox="1"/>
          <p:nvPr/>
        </p:nvSpPr>
        <p:spPr>
          <a:xfrm>
            <a:off x="6096000" y="1861597"/>
            <a:ext cx="5327946" cy="216791"/>
          </a:xfrm>
          <a:prstGeom prst="rect">
            <a:avLst/>
          </a:prstGeom>
          <a:noFill/>
        </p:spPr>
        <p:txBody>
          <a:bodyPr wrap="square" lIns="0" tIns="0" rIns="0" bIns="0" rtlCol="0">
            <a:spAutoFit/>
          </a:bodyPr>
          <a:lstStyle/>
          <a:p>
            <a:r>
              <a:rPr lang="de-CH" sz="1400" b="1"/>
              <a:t>Beschaffungsregeln für Mediaagenturen: </a:t>
            </a:r>
          </a:p>
        </p:txBody>
      </p:sp>
      <p:sp>
        <p:nvSpPr>
          <p:cNvPr id="11" name="Textfeld 10">
            <a:extLst>
              <a:ext uri="{FF2B5EF4-FFF2-40B4-BE49-F238E27FC236}">
                <a16:creationId xmlns:a16="http://schemas.microsoft.com/office/drawing/2014/main" id="{8F54EDD3-A519-B675-15C5-0618CCD31722}"/>
              </a:ext>
            </a:extLst>
          </p:cNvPr>
          <p:cNvSpPr txBox="1"/>
          <p:nvPr/>
        </p:nvSpPr>
        <p:spPr>
          <a:xfrm>
            <a:off x="384889" y="5230132"/>
            <a:ext cx="11399099" cy="1279325"/>
          </a:xfrm>
          <a:prstGeom prst="rect">
            <a:avLst/>
          </a:prstGeom>
          <a:noFill/>
        </p:spPr>
        <p:txBody>
          <a:bodyPr wrap="square">
            <a:spAutoFit/>
          </a:bodyPr>
          <a:lstStyle/>
          <a:p>
            <a:pPr marL="171450" indent="-171450">
              <a:buFont typeface="Wingdings" panose="05000000000000000000" pitchFamily="2" charset="2"/>
              <a:buChar char="Ø"/>
            </a:pPr>
            <a:r>
              <a:rPr lang="de-CH" sz="950">
                <a:solidFill>
                  <a:srgbClr val="FF0000"/>
                </a:solidFill>
                <a:latin typeface="+mj-lt"/>
              </a:rPr>
              <a:t>Bei einer Direktvergabe unter CHF 50 000 ist zwingend der </a:t>
            </a:r>
            <a:r>
              <a:rPr lang="de-CH" sz="950">
                <a:solidFill>
                  <a:srgbClr val="FF0000"/>
                </a:solidFill>
                <a:latin typeface="+mj-lt"/>
                <a:hlinkClick r:id="rId3">
                  <a:extLst>
                    <a:ext uri="{A12FA001-AC4F-418D-AE19-62706E023703}">
                      <ahyp:hlinkClr xmlns:ahyp="http://schemas.microsoft.com/office/drawing/2018/hyperlinkcolor" val="tx"/>
                    </a:ext>
                  </a:extLst>
                </a:hlinkClick>
              </a:rPr>
              <a:t>Lieferantenkodex</a:t>
            </a:r>
            <a:r>
              <a:rPr lang="de-CH" sz="950">
                <a:solidFill>
                  <a:srgbClr val="FF0000"/>
                </a:solidFill>
                <a:latin typeface="+mj-lt"/>
              </a:rPr>
              <a:t> für verantwortungsvolle Beschaffung zu berücksichtigen! Bei den Poolagenturen ist die Einhaltung bereits gewährleistet. </a:t>
            </a:r>
          </a:p>
          <a:p>
            <a:endParaRPr lang="de-CH" sz="950">
              <a:solidFill>
                <a:srgbClr val="000000"/>
              </a:solidFill>
              <a:latin typeface="+mj-lt"/>
            </a:endParaRPr>
          </a:p>
          <a:p>
            <a:r>
              <a:rPr lang="de-CH" sz="950">
                <a:solidFill>
                  <a:srgbClr val="000000"/>
                </a:solidFill>
                <a:latin typeface="+mj-lt"/>
              </a:rPr>
              <a:t>* Exkl. MwSt. Bei wiederkehrenden Aufträgen wird das Auftragsvolumen immer bis 4 Jahre zusammengezählt.</a:t>
            </a:r>
          </a:p>
          <a:p>
            <a:r>
              <a:rPr lang="de-CH" sz="950">
                <a:solidFill>
                  <a:srgbClr val="000000"/>
                </a:solidFill>
                <a:latin typeface="+mj-lt"/>
              </a:rPr>
              <a:t>** </a:t>
            </a:r>
            <a:r>
              <a:rPr lang="de-CH" sz="950" b="0" kern="1200" spc="-10" baseline="0">
                <a:solidFill>
                  <a:schemeClr val="dk1"/>
                </a:solidFill>
                <a:latin typeface="+mj-lt"/>
                <a:ea typeface="+mn-ea"/>
                <a:cs typeface="+mn-cs"/>
              </a:rPr>
              <a:t>Für Aufträge von mehr als 8 </a:t>
            </a:r>
            <a:r>
              <a:rPr lang="de-CH" sz="950" b="0" kern="1200" spc="-10" baseline="0" err="1">
                <a:solidFill>
                  <a:schemeClr val="dk1"/>
                </a:solidFill>
                <a:latin typeface="+mj-lt"/>
                <a:ea typeface="+mn-ea"/>
                <a:cs typeface="+mn-cs"/>
              </a:rPr>
              <a:t>ppt</a:t>
            </a:r>
            <a:r>
              <a:rPr lang="de-CH" sz="950" b="0" kern="1200" spc="-10" baseline="0">
                <a:solidFill>
                  <a:schemeClr val="dk1"/>
                </a:solidFill>
                <a:latin typeface="+mj-lt"/>
                <a:ea typeface="+mn-ea"/>
                <a:cs typeface="+mn-cs"/>
              </a:rPr>
              <a:t> / </a:t>
            </a:r>
            <a:r>
              <a:rPr lang="de-CH" sz="950" b="0" kern="1200" spc="-10" baseline="0" err="1">
                <a:solidFill>
                  <a:schemeClr val="dk1"/>
                </a:solidFill>
                <a:latin typeface="+mj-lt"/>
                <a:ea typeface="+mn-ea"/>
                <a:cs typeface="+mn-cs"/>
              </a:rPr>
              <a:t>pdf</a:t>
            </a:r>
            <a:r>
              <a:rPr lang="de-CH" sz="950" b="0" kern="1200" spc="-10" baseline="0">
                <a:solidFill>
                  <a:schemeClr val="dk1"/>
                </a:solidFill>
                <a:latin typeface="+mj-lt"/>
                <a:ea typeface="+mn-ea"/>
                <a:cs typeface="+mn-cs"/>
              </a:rPr>
              <a:t> / </a:t>
            </a:r>
            <a:r>
              <a:rPr lang="de-CH" sz="950" b="0" kern="1200" spc="-10" baseline="0" err="1">
                <a:solidFill>
                  <a:schemeClr val="dk1"/>
                </a:solidFill>
                <a:latin typeface="+mj-lt"/>
                <a:ea typeface="+mn-ea"/>
                <a:cs typeface="+mn-cs"/>
              </a:rPr>
              <a:t>keynote</a:t>
            </a:r>
            <a:r>
              <a:rPr lang="de-CH" sz="950" b="0" kern="1200" spc="-10" baseline="0">
                <a:solidFill>
                  <a:schemeClr val="dk1"/>
                </a:solidFill>
                <a:latin typeface="+mj-lt"/>
                <a:ea typeface="+mn-ea"/>
                <a:cs typeface="+mn-cs"/>
              </a:rPr>
              <a:t> Seiten (Schriftgrösse 8) oder für erste konzeptionelle, strategische Arbeiten sowie für Chemistry Meetings, Workshops oder Angebotspräsentationen die länger als 60 Minuten dauern, müssen die Anbieter entsprechend honoriert werden. </a:t>
            </a:r>
            <a:r>
              <a:rPr lang="de-CH" sz="950" b="0" kern="1200" spc="-10" baseline="0">
                <a:solidFill>
                  <a:schemeClr val="dk1"/>
                </a:solidFill>
                <a:latin typeface="+mj-lt"/>
                <a:ea typeface="+mn-ea"/>
                <a:cs typeface="+mn-cs"/>
                <a:hlinkClick r:id="rId4"/>
              </a:rPr>
              <a:t>Weitere Informationen </a:t>
            </a:r>
            <a:endParaRPr lang="de-CH" sz="950" b="1" i="0">
              <a:solidFill>
                <a:srgbClr val="000000"/>
              </a:solidFill>
              <a:effectLst/>
              <a:latin typeface="+mj-lt"/>
            </a:endParaRPr>
          </a:p>
          <a:p>
            <a:endParaRPr lang="de-CH" sz="500" b="1" i="0">
              <a:solidFill>
                <a:srgbClr val="000000"/>
              </a:solidFill>
              <a:effectLst/>
              <a:latin typeface="+mj-lt"/>
            </a:endParaRPr>
          </a:p>
          <a:p>
            <a:r>
              <a:rPr lang="de-CH" sz="950" b="1" i="0">
                <a:solidFill>
                  <a:srgbClr val="000000"/>
                </a:solidFill>
                <a:effectLst/>
                <a:latin typeface="+mj-lt"/>
              </a:rPr>
              <a:t>Abgrenzung:</a:t>
            </a:r>
            <a:r>
              <a:rPr lang="de-CH" sz="950" b="0" i="0">
                <a:solidFill>
                  <a:srgbClr val="000000"/>
                </a:solidFill>
                <a:effectLst/>
                <a:latin typeface="+mj-lt"/>
              </a:rPr>
              <a:t> Finale Druckvorstufenleistungen (z.B. Formatierung, Datenaufbereitung usw.), Adressdienstleistungen, Druckerzeugnisse sowie Medialeistungen müssen immer von einem Rahmenvertragspartner der Post erbracht werden. Je nach Auftrag helfen die Anbieter jedoch bei der Erstellung eines Druck- oder Media-Briefings mit. Detaillierte Informationen auf </a:t>
            </a:r>
            <a:r>
              <a:rPr lang="de-CH" sz="950" b="0" i="0">
                <a:solidFill>
                  <a:srgbClr val="000000"/>
                </a:solidFill>
                <a:effectLst/>
                <a:latin typeface="+mj-lt"/>
                <a:hlinkClick r:id="rId5" action="ppaction://hlinksldjump"/>
              </a:rPr>
              <a:t>Folie 12</a:t>
            </a:r>
            <a:endParaRPr lang="de-CH" sz="950">
              <a:latin typeface="+mj-lt"/>
            </a:endParaRPr>
          </a:p>
        </p:txBody>
      </p:sp>
    </p:spTree>
    <p:extLst>
      <p:ext uri="{BB962C8B-B14F-4D97-AF65-F5344CB8AC3E}">
        <p14:creationId xmlns:p14="http://schemas.microsoft.com/office/powerpoint/2010/main" val="3060429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ihandform: Form 7">
            <a:extLst>
              <a:ext uri="{FF2B5EF4-FFF2-40B4-BE49-F238E27FC236}">
                <a16:creationId xmlns:a16="http://schemas.microsoft.com/office/drawing/2014/main" id="{C745C261-27B5-4393-0657-E6B9F87B4D54}"/>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1" name="Foliennummernplatzhalter 10"/>
          <p:cNvSpPr>
            <a:spLocks noGrp="1"/>
          </p:cNvSpPr>
          <p:nvPr>
            <p:ph type="sldNum" sz="quarter" idx="16"/>
            <p:custDataLst>
              <p:tags r:id="rId2"/>
            </p:custDataLst>
          </p:nvPr>
        </p:nvSpPr>
        <p:spPr/>
        <p:txBody>
          <a:bodyPr/>
          <a:lstStyle/>
          <a:p>
            <a:r>
              <a:rPr lang="de-CH"/>
              <a:t> Seite </a:t>
            </a:r>
            <a:fld id="{9D1CE59F-3E2C-43A1-9A3C-65F063D14E4A}" type="slidenum">
              <a:rPr lang="de-CH" smtClean="0"/>
              <a:pPr/>
              <a:t>8</a:t>
            </a:fld>
            <a:endParaRPr lang="de-CH"/>
          </a:p>
        </p:txBody>
      </p:sp>
      <p:sp>
        <p:nvSpPr>
          <p:cNvPr id="12" name="Fußzeilenplatzhalter 11"/>
          <p:cNvSpPr>
            <a:spLocks noGrp="1"/>
          </p:cNvSpPr>
          <p:nvPr>
            <p:ph type="ftr" sz="quarter" idx="17"/>
            <p:custDataLst>
              <p:tags r:id="rId3"/>
            </p:custDataLst>
          </p:nvPr>
        </p:nvSpPr>
        <p:spPr/>
        <p:txBody>
          <a:bodyPr/>
          <a:lstStyle/>
          <a:p>
            <a:r>
              <a:rPr lang="de-CH"/>
              <a:t>Post CH AG | 07.2022 | V1.00 | intern | Beschaffungen | Fabiène Bachmann LS34.1</a:t>
            </a:r>
          </a:p>
        </p:txBody>
      </p:sp>
      <p:sp>
        <p:nvSpPr>
          <p:cNvPr id="3" name="Titel 2"/>
          <p:cNvSpPr>
            <a:spLocks noGrp="1"/>
          </p:cNvSpPr>
          <p:nvPr>
            <p:ph type="title"/>
            <p:custDataLst>
              <p:tags r:id="rId4"/>
            </p:custDataLst>
          </p:nvPr>
        </p:nvSpPr>
        <p:spPr/>
        <p:txBody>
          <a:bodyPr/>
          <a:lstStyle/>
          <a:p>
            <a:r>
              <a:rPr lang="de-CH"/>
              <a:t>Beschaffungsauftrag: Mini Tender</a:t>
            </a:r>
            <a:br>
              <a:rPr lang="de-CH"/>
            </a:br>
            <a:r>
              <a:rPr lang="de-CH" b="0"/>
              <a:t>Timing und Vorlaufzeit</a:t>
            </a:r>
            <a:endParaRPr lang="de-DE"/>
          </a:p>
        </p:txBody>
      </p:sp>
      <p:graphicFrame>
        <p:nvGraphicFramePr>
          <p:cNvPr id="6" name="Tabelle 5">
            <a:extLst>
              <a:ext uri="{FF2B5EF4-FFF2-40B4-BE49-F238E27FC236}">
                <a16:creationId xmlns:a16="http://schemas.microsoft.com/office/drawing/2014/main" id="{60DE206D-2629-45BB-914C-90E1352E4C9D}"/>
              </a:ext>
            </a:extLst>
          </p:cNvPr>
          <p:cNvGraphicFramePr>
            <a:graphicFrameLocks noGrp="1"/>
          </p:cNvGraphicFramePr>
          <p:nvPr/>
        </p:nvGraphicFramePr>
        <p:xfrm>
          <a:off x="406800" y="1905446"/>
          <a:ext cx="11194648" cy="4203954"/>
        </p:xfrm>
        <a:graphic>
          <a:graphicData uri="http://schemas.openxmlformats.org/drawingml/2006/table">
            <a:tbl>
              <a:tblPr firstRow="1" bandRow="1">
                <a:tableStyleId>{5940675A-B579-460E-94D1-54222C63F5DA}</a:tableStyleId>
              </a:tblPr>
              <a:tblGrid>
                <a:gridCol w="1399331">
                  <a:extLst>
                    <a:ext uri="{9D8B030D-6E8A-4147-A177-3AD203B41FA5}">
                      <a16:colId xmlns:a16="http://schemas.microsoft.com/office/drawing/2014/main" val="2199299321"/>
                    </a:ext>
                  </a:extLst>
                </a:gridCol>
                <a:gridCol w="1399331">
                  <a:extLst>
                    <a:ext uri="{9D8B030D-6E8A-4147-A177-3AD203B41FA5}">
                      <a16:colId xmlns:a16="http://schemas.microsoft.com/office/drawing/2014/main" val="2448718890"/>
                    </a:ext>
                  </a:extLst>
                </a:gridCol>
                <a:gridCol w="1399331">
                  <a:extLst>
                    <a:ext uri="{9D8B030D-6E8A-4147-A177-3AD203B41FA5}">
                      <a16:colId xmlns:a16="http://schemas.microsoft.com/office/drawing/2014/main" val="88650980"/>
                    </a:ext>
                  </a:extLst>
                </a:gridCol>
                <a:gridCol w="1399331">
                  <a:extLst>
                    <a:ext uri="{9D8B030D-6E8A-4147-A177-3AD203B41FA5}">
                      <a16:colId xmlns:a16="http://schemas.microsoft.com/office/drawing/2014/main" val="1751502345"/>
                    </a:ext>
                  </a:extLst>
                </a:gridCol>
                <a:gridCol w="1399331">
                  <a:extLst>
                    <a:ext uri="{9D8B030D-6E8A-4147-A177-3AD203B41FA5}">
                      <a16:colId xmlns:a16="http://schemas.microsoft.com/office/drawing/2014/main" val="387430959"/>
                    </a:ext>
                  </a:extLst>
                </a:gridCol>
                <a:gridCol w="1399331">
                  <a:extLst>
                    <a:ext uri="{9D8B030D-6E8A-4147-A177-3AD203B41FA5}">
                      <a16:colId xmlns:a16="http://schemas.microsoft.com/office/drawing/2014/main" val="2090389233"/>
                    </a:ext>
                  </a:extLst>
                </a:gridCol>
                <a:gridCol w="1399331">
                  <a:extLst>
                    <a:ext uri="{9D8B030D-6E8A-4147-A177-3AD203B41FA5}">
                      <a16:colId xmlns:a16="http://schemas.microsoft.com/office/drawing/2014/main" val="2204029541"/>
                    </a:ext>
                  </a:extLst>
                </a:gridCol>
                <a:gridCol w="1399331">
                  <a:extLst>
                    <a:ext uri="{9D8B030D-6E8A-4147-A177-3AD203B41FA5}">
                      <a16:colId xmlns:a16="http://schemas.microsoft.com/office/drawing/2014/main" val="3927220226"/>
                    </a:ext>
                  </a:extLst>
                </a:gridCol>
              </a:tblGrid>
              <a:tr h="370840">
                <a:tc>
                  <a:txBody>
                    <a:bodyPr/>
                    <a:lstStyle/>
                    <a:p>
                      <a:endParaRPr lang="de-CH"/>
                    </a:p>
                  </a:txBody>
                  <a:tcPr>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tcPr>
                </a:tc>
                <a:tc>
                  <a:txBody>
                    <a:bodyPr/>
                    <a:lstStyle/>
                    <a:p>
                      <a:r>
                        <a:rPr lang="de-CH"/>
                        <a:t>Woche 1</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tc>
                  <a:txBody>
                    <a:bodyPr/>
                    <a:lstStyle/>
                    <a:p>
                      <a:r>
                        <a:rPr lang="de-CH"/>
                        <a:t>Woche 2</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tc>
                  <a:txBody>
                    <a:bodyPr/>
                    <a:lstStyle/>
                    <a:p>
                      <a:r>
                        <a:rPr lang="de-CH"/>
                        <a:t>Woche 3</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tc>
                  <a:txBody>
                    <a:bodyPr/>
                    <a:lstStyle/>
                    <a:p>
                      <a:r>
                        <a:rPr lang="de-CH"/>
                        <a:t>Woche 4</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tc>
                  <a:txBody>
                    <a:bodyPr/>
                    <a:lstStyle/>
                    <a:p>
                      <a:r>
                        <a:rPr lang="de-CH"/>
                        <a:t>Woche 5</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tc>
                  <a:txBody>
                    <a:bodyPr/>
                    <a:lstStyle/>
                    <a:p>
                      <a:r>
                        <a:rPr lang="de-CH"/>
                        <a:t>Woche 6</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tc>
                  <a:txBody>
                    <a:bodyPr/>
                    <a:lstStyle/>
                    <a:p>
                      <a:r>
                        <a:rPr lang="de-CH"/>
                        <a:t>Woche 7</a:t>
                      </a: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12700" cap="flat" cmpd="sng" algn="ctr">
                      <a:solidFill>
                        <a:schemeClr val="tx1">
                          <a:lumMod val="50000"/>
                          <a:lumOff val="50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1631848859"/>
                  </a:ext>
                </a:extLst>
              </a:tr>
              <a:tr h="914400">
                <a:tc>
                  <a:txBody>
                    <a:bodyPr/>
                    <a:lstStyle/>
                    <a:p>
                      <a:r>
                        <a:rPr lang="de-CH"/>
                        <a:t>Briefing</a:t>
                      </a:r>
                    </a:p>
                    <a:p>
                      <a:r>
                        <a:rPr lang="de-CH"/>
                        <a:t>Einkauf</a:t>
                      </a: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2">
                        <a:lumMod val="90000"/>
                      </a:schemeClr>
                    </a:solidFill>
                  </a:tcPr>
                </a:tc>
                <a:tc>
                  <a:txBody>
                    <a:bodyPr/>
                    <a:lstStyle/>
                    <a:p>
                      <a:endParaRPr lang="de-CH"/>
                    </a:p>
                    <a:p>
                      <a:endParaRPr lang="de-CH" sz="5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287390978"/>
                  </a:ext>
                </a:extLst>
              </a:tr>
              <a:tr h="914400">
                <a:tc>
                  <a:txBody>
                    <a:bodyPr/>
                    <a:lstStyle/>
                    <a:p>
                      <a:r>
                        <a:rPr lang="de-CH"/>
                        <a:t>Mini Tender &amp; Pitch</a:t>
                      </a: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2">
                        <a:lumMod val="90000"/>
                      </a:schemeClr>
                    </a:solidFill>
                  </a:tcPr>
                </a:tc>
                <a:tc>
                  <a:txBody>
                    <a:bodyPr/>
                    <a:lstStyle/>
                    <a:p>
                      <a:endParaRPr lang="de-CH"/>
                    </a:p>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738004668"/>
                  </a:ext>
                </a:extLst>
              </a:tr>
              <a:tr h="914400">
                <a:tc>
                  <a:txBody>
                    <a:bodyPr/>
                    <a:lstStyle/>
                    <a:p>
                      <a:r>
                        <a:rPr lang="de-CH"/>
                        <a:t>Evaluation</a:t>
                      </a:r>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tx2">
                        <a:lumMod val="90000"/>
                      </a:schemeClr>
                    </a:solidFill>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995136567"/>
                  </a:ext>
                </a:extLst>
              </a:tr>
              <a:tr h="914400">
                <a:tc>
                  <a:txBody>
                    <a:bodyPr/>
                    <a:lstStyle/>
                    <a:p>
                      <a:r>
                        <a:rPr lang="de-CH" err="1"/>
                        <a:t>Ariba</a:t>
                      </a:r>
                      <a:endParaRPr lang="de-CH"/>
                    </a:p>
                  </a:txBody>
                  <a:tcPr>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solidFill>
                      <a:schemeClr val="tx2">
                        <a:lumMod val="90000"/>
                      </a:schemeClr>
                    </a:solidFill>
                  </a:tcPr>
                </a:tc>
                <a:tc>
                  <a:txBody>
                    <a:bodyPr/>
                    <a:lstStyle/>
                    <a:p>
                      <a:endParaRPr lang="de-CH"/>
                    </a:p>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tc>
                  <a:txBody>
                    <a:bodyPr/>
                    <a:lstStyle/>
                    <a:p>
                      <a:endParaRPr lang="de-CH"/>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tcPr>
                </a:tc>
                <a:extLst>
                  <a:ext uri="{0D108BD9-81ED-4DB2-BD59-A6C34878D82A}">
                    <a16:rowId xmlns:a16="http://schemas.microsoft.com/office/drawing/2014/main" val="2759032835"/>
                  </a:ext>
                </a:extLst>
              </a:tr>
            </a:tbl>
          </a:graphicData>
        </a:graphic>
      </p:graphicFrame>
      <p:sp>
        <p:nvSpPr>
          <p:cNvPr id="2" name="Raute 1">
            <a:extLst>
              <a:ext uri="{FF2B5EF4-FFF2-40B4-BE49-F238E27FC236}">
                <a16:creationId xmlns:a16="http://schemas.microsoft.com/office/drawing/2014/main" id="{522B1661-19DE-4139-B460-D455F4760704}"/>
              </a:ext>
            </a:extLst>
          </p:cNvPr>
          <p:cNvSpPr/>
          <p:nvPr/>
        </p:nvSpPr>
        <p:spPr bwMode="auto">
          <a:xfrm>
            <a:off x="1895475" y="2450825"/>
            <a:ext cx="304800" cy="419100"/>
          </a:xfrm>
          <a:prstGeom prst="diamond">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4" name="Textfeld 3">
            <a:extLst>
              <a:ext uri="{FF2B5EF4-FFF2-40B4-BE49-F238E27FC236}">
                <a16:creationId xmlns:a16="http://schemas.microsoft.com/office/drawing/2014/main" id="{15EEDC17-9CDE-4B94-A841-E0E69C8C3E3F}"/>
              </a:ext>
            </a:extLst>
          </p:cNvPr>
          <p:cNvSpPr txBox="1"/>
          <p:nvPr/>
        </p:nvSpPr>
        <p:spPr bwMode="auto">
          <a:xfrm>
            <a:off x="2219325" y="2266950"/>
            <a:ext cx="962025" cy="964092"/>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rgbClr val="000000"/>
                </a:solidFill>
                <a:latin typeface="Frutiger 45 Light" pitchFamily="34" charset="0"/>
              </a:rPr>
              <a:t>Kick-off anhand Briefing </a:t>
            </a:r>
            <a:r>
              <a:rPr lang="de-CH" sz="1400" kern="0">
                <a:solidFill>
                  <a:srgbClr val="000000"/>
                </a:solidFill>
                <a:latin typeface="Frutiger 45 Light" pitchFamily="34" charset="0"/>
                <a:hlinkClick r:id="rId6"/>
              </a:rPr>
              <a:t>Template</a:t>
            </a:r>
            <a:endParaRPr lang="de-CH" sz="1400" kern="0">
              <a:solidFill>
                <a:srgbClr val="000000"/>
              </a:solidFill>
              <a:latin typeface="Frutiger 45 Light" pitchFamily="34" charset="0"/>
            </a:endParaRPr>
          </a:p>
        </p:txBody>
      </p:sp>
      <p:sp>
        <p:nvSpPr>
          <p:cNvPr id="5" name="Pfeil: nach rechts 4">
            <a:extLst>
              <a:ext uri="{FF2B5EF4-FFF2-40B4-BE49-F238E27FC236}">
                <a16:creationId xmlns:a16="http://schemas.microsoft.com/office/drawing/2014/main" id="{E1AC3847-43F1-42B0-B034-7B974A4F06F4}"/>
              </a:ext>
            </a:extLst>
          </p:cNvPr>
          <p:cNvSpPr/>
          <p:nvPr/>
        </p:nvSpPr>
        <p:spPr bwMode="auto">
          <a:xfrm>
            <a:off x="3143672" y="3471940"/>
            <a:ext cx="2550300" cy="419100"/>
          </a:xfrm>
          <a:prstGeom prst="rightArrow">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3" name="Textfeld 12">
            <a:extLst>
              <a:ext uri="{FF2B5EF4-FFF2-40B4-BE49-F238E27FC236}">
                <a16:creationId xmlns:a16="http://schemas.microsoft.com/office/drawing/2014/main" id="{FB4F0E1D-D4A6-4DA0-9AE2-01C182982121}"/>
              </a:ext>
            </a:extLst>
          </p:cNvPr>
          <p:cNvSpPr txBox="1"/>
          <p:nvPr/>
        </p:nvSpPr>
        <p:spPr bwMode="auto">
          <a:xfrm>
            <a:off x="1809750" y="3199444"/>
            <a:ext cx="1504950" cy="964092"/>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rgbClr val="000000"/>
                </a:solidFill>
                <a:latin typeface="Frutiger 45 Light" pitchFamily="34" charset="0"/>
              </a:rPr>
              <a:t>Ausschreibung durch Einkauf: </a:t>
            </a:r>
            <a:r>
              <a:rPr lang="de-CH" sz="1400" kern="0">
                <a:solidFill>
                  <a:srgbClr val="000000"/>
                </a:solidFill>
                <a:latin typeface="Frutiger 45 Light" pitchFamily="34" charset="0"/>
                <a:hlinkClick r:id="rId7"/>
              </a:rPr>
              <a:t>Preisblatt</a:t>
            </a:r>
            <a:r>
              <a:rPr lang="de-CH" sz="1400" kern="0">
                <a:solidFill>
                  <a:srgbClr val="000000"/>
                </a:solidFill>
                <a:latin typeface="Frutiger 45 Light" pitchFamily="34" charset="0"/>
              </a:rPr>
              <a:t> und Briefing </a:t>
            </a:r>
            <a:r>
              <a:rPr lang="de-CH" sz="1400" kern="0">
                <a:solidFill>
                  <a:srgbClr val="000000"/>
                </a:solidFill>
                <a:latin typeface="Frutiger 45 Light" pitchFamily="34" charset="0"/>
                <a:hlinkClick r:id="rId6"/>
              </a:rPr>
              <a:t>Template</a:t>
            </a:r>
            <a:endParaRPr lang="de-CH" sz="1400" kern="0">
              <a:solidFill>
                <a:srgbClr val="000000"/>
              </a:solidFill>
              <a:latin typeface="Frutiger 45 Light" pitchFamily="34" charset="0"/>
            </a:endParaRPr>
          </a:p>
        </p:txBody>
      </p:sp>
      <p:sp>
        <p:nvSpPr>
          <p:cNvPr id="14" name="Raute 13">
            <a:extLst>
              <a:ext uri="{FF2B5EF4-FFF2-40B4-BE49-F238E27FC236}">
                <a16:creationId xmlns:a16="http://schemas.microsoft.com/office/drawing/2014/main" id="{CFE083CA-B93E-4626-A6F0-1235013C23B2}"/>
              </a:ext>
            </a:extLst>
          </p:cNvPr>
          <p:cNvSpPr/>
          <p:nvPr/>
        </p:nvSpPr>
        <p:spPr bwMode="auto">
          <a:xfrm>
            <a:off x="5691150" y="3471940"/>
            <a:ext cx="304800" cy="419100"/>
          </a:xfrm>
          <a:prstGeom prst="diamond">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5" name="Textfeld 14">
            <a:extLst>
              <a:ext uri="{FF2B5EF4-FFF2-40B4-BE49-F238E27FC236}">
                <a16:creationId xmlns:a16="http://schemas.microsoft.com/office/drawing/2014/main" id="{2D80D3FB-66D9-41FD-A52E-92E015365609}"/>
              </a:ext>
            </a:extLst>
          </p:cNvPr>
          <p:cNvSpPr txBox="1"/>
          <p:nvPr/>
        </p:nvSpPr>
        <p:spPr bwMode="auto">
          <a:xfrm>
            <a:off x="6053136" y="3175312"/>
            <a:ext cx="1204914" cy="964092"/>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rgbClr val="000000"/>
                </a:solidFill>
                <a:latin typeface="Frutiger 45 Light" pitchFamily="34" charset="0"/>
              </a:rPr>
              <a:t>Deadline Mini Tender &amp; Einladung zum Pitch</a:t>
            </a:r>
          </a:p>
        </p:txBody>
      </p:sp>
      <p:sp>
        <p:nvSpPr>
          <p:cNvPr id="16" name="Raute 15">
            <a:extLst>
              <a:ext uri="{FF2B5EF4-FFF2-40B4-BE49-F238E27FC236}">
                <a16:creationId xmlns:a16="http://schemas.microsoft.com/office/drawing/2014/main" id="{04139C04-CA50-4A7E-B3FB-5DE93BE2D6F6}"/>
              </a:ext>
            </a:extLst>
          </p:cNvPr>
          <p:cNvSpPr/>
          <p:nvPr/>
        </p:nvSpPr>
        <p:spPr bwMode="auto">
          <a:xfrm>
            <a:off x="7205625" y="4461781"/>
            <a:ext cx="304800" cy="419100"/>
          </a:xfrm>
          <a:prstGeom prst="diamond">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7" name="Textfeld 16">
            <a:extLst>
              <a:ext uri="{FF2B5EF4-FFF2-40B4-BE49-F238E27FC236}">
                <a16:creationId xmlns:a16="http://schemas.microsoft.com/office/drawing/2014/main" id="{2DA51013-3573-48BE-BA1B-4F21A70D9840}"/>
              </a:ext>
            </a:extLst>
          </p:cNvPr>
          <p:cNvSpPr txBox="1"/>
          <p:nvPr/>
        </p:nvSpPr>
        <p:spPr bwMode="auto">
          <a:xfrm>
            <a:off x="5378960" y="4317262"/>
            <a:ext cx="2078814" cy="759420"/>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rgbClr val="000000"/>
                </a:solidFill>
                <a:latin typeface="Frutiger 45 Light" pitchFamily="34" charset="0"/>
                <a:hlinkClick r:id="rId8"/>
              </a:rPr>
              <a:t>Evaluationsmatrix</a:t>
            </a:r>
            <a:r>
              <a:rPr lang="de-CH" sz="1400" kern="0">
                <a:solidFill>
                  <a:srgbClr val="000000"/>
                </a:solidFill>
                <a:latin typeface="Frutiger 45 Light" pitchFamily="34" charset="0"/>
              </a:rPr>
              <a:t> final ausfüllen (Kriterien &amp; Gründe für Zu-/Absage)</a:t>
            </a:r>
          </a:p>
        </p:txBody>
      </p:sp>
      <p:sp>
        <p:nvSpPr>
          <p:cNvPr id="18" name="Raute 17">
            <a:extLst>
              <a:ext uri="{FF2B5EF4-FFF2-40B4-BE49-F238E27FC236}">
                <a16:creationId xmlns:a16="http://schemas.microsoft.com/office/drawing/2014/main" id="{7CD90B50-A251-4C20-853D-E542D7F72BF7}"/>
              </a:ext>
            </a:extLst>
          </p:cNvPr>
          <p:cNvSpPr/>
          <p:nvPr/>
        </p:nvSpPr>
        <p:spPr bwMode="auto">
          <a:xfrm>
            <a:off x="7519392" y="5372264"/>
            <a:ext cx="304800" cy="419100"/>
          </a:xfrm>
          <a:prstGeom prst="diamond">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19" name="Textfeld 18">
            <a:extLst>
              <a:ext uri="{FF2B5EF4-FFF2-40B4-BE49-F238E27FC236}">
                <a16:creationId xmlns:a16="http://schemas.microsoft.com/office/drawing/2014/main" id="{9D73DE20-90CC-4EA7-AF9C-B2997A439B14}"/>
              </a:ext>
            </a:extLst>
          </p:cNvPr>
          <p:cNvSpPr txBox="1"/>
          <p:nvPr/>
        </p:nvSpPr>
        <p:spPr bwMode="auto">
          <a:xfrm>
            <a:off x="6209074" y="5157192"/>
            <a:ext cx="1420805" cy="964092"/>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rgbClr val="000000"/>
                </a:solidFill>
                <a:latin typeface="Frutiger 45 Light" pitchFamily="34" charset="0"/>
              </a:rPr>
              <a:t>Finale Offerte durch Agentur an Einkauf zur Prüfung</a:t>
            </a:r>
          </a:p>
        </p:txBody>
      </p:sp>
      <p:sp>
        <p:nvSpPr>
          <p:cNvPr id="20" name="Pfeil: nach rechts 19">
            <a:extLst>
              <a:ext uri="{FF2B5EF4-FFF2-40B4-BE49-F238E27FC236}">
                <a16:creationId xmlns:a16="http://schemas.microsoft.com/office/drawing/2014/main" id="{158A49A9-697C-45C4-865A-3C8AEA653699}"/>
              </a:ext>
            </a:extLst>
          </p:cNvPr>
          <p:cNvSpPr/>
          <p:nvPr/>
        </p:nvSpPr>
        <p:spPr bwMode="auto">
          <a:xfrm>
            <a:off x="7915606" y="5372264"/>
            <a:ext cx="1816183" cy="419100"/>
          </a:xfrm>
          <a:prstGeom prst="rightArrow">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7" name="Textfeld 6">
            <a:extLst>
              <a:ext uri="{FF2B5EF4-FFF2-40B4-BE49-F238E27FC236}">
                <a16:creationId xmlns:a16="http://schemas.microsoft.com/office/drawing/2014/main" id="{9FD46CE0-82DD-462B-87E0-5DFDD69CDAA2}"/>
              </a:ext>
            </a:extLst>
          </p:cNvPr>
          <p:cNvSpPr txBox="1"/>
          <p:nvPr/>
        </p:nvSpPr>
        <p:spPr bwMode="auto">
          <a:xfrm>
            <a:off x="3635127" y="3284984"/>
            <a:ext cx="2028825" cy="350078"/>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chemeClr val="accent1"/>
                </a:solidFill>
                <a:latin typeface="Frutiger 45 Light" pitchFamily="34" charset="0"/>
              </a:rPr>
              <a:t>Mini Tender</a:t>
            </a:r>
          </a:p>
        </p:txBody>
      </p:sp>
      <p:sp>
        <p:nvSpPr>
          <p:cNvPr id="21" name="Textfeld 20">
            <a:extLst>
              <a:ext uri="{FF2B5EF4-FFF2-40B4-BE49-F238E27FC236}">
                <a16:creationId xmlns:a16="http://schemas.microsoft.com/office/drawing/2014/main" id="{BA53D34A-5435-4350-9D05-3EFB2CE7D13E}"/>
              </a:ext>
            </a:extLst>
          </p:cNvPr>
          <p:cNvSpPr txBox="1"/>
          <p:nvPr/>
        </p:nvSpPr>
        <p:spPr bwMode="auto">
          <a:xfrm>
            <a:off x="7909061" y="5157192"/>
            <a:ext cx="2028825" cy="350078"/>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chemeClr val="accent1"/>
                </a:solidFill>
                <a:latin typeface="Frutiger 45 Light" pitchFamily="34" charset="0"/>
              </a:rPr>
              <a:t>Ariba-Bestellprozess</a:t>
            </a:r>
          </a:p>
        </p:txBody>
      </p:sp>
      <p:sp>
        <p:nvSpPr>
          <p:cNvPr id="22" name="Raute 21">
            <a:extLst>
              <a:ext uri="{FF2B5EF4-FFF2-40B4-BE49-F238E27FC236}">
                <a16:creationId xmlns:a16="http://schemas.microsoft.com/office/drawing/2014/main" id="{4E4124DF-8AC0-4424-8635-046C23E6E40B}"/>
              </a:ext>
            </a:extLst>
          </p:cNvPr>
          <p:cNvSpPr/>
          <p:nvPr/>
        </p:nvSpPr>
        <p:spPr bwMode="auto">
          <a:xfrm>
            <a:off x="9823205" y="5362729"/>
            <a:ext cx="304800" cy="419100"/>
          </a:xfrm>
          <a:prstGeom prst="diamond">
            <a:avLst/>
          </a:prstGeom>
          <a:solidFill>
            <a:schemeClr val="accent1"/>
          </a:soli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3" name="Textfeld 22">
            <a:extLst>
              <a:ext uri="{FF2B5EF4-FFF2-40B4-BE49-F238E27FC236}">
                <a16:creationId xmlns:a16="http://schemas.microsoft.com/office/drawing/2014/main" id="{BAE03E6E-0257-455A-8F26-FD9192C44446}"/>
              </a:ext>
            </a:extLst>
          </p:cNvPr>
          <p:cNvSpPr txBox="1"/>
          <p:nvPr/>
        </p:nvSpPr>
        <p:spPr bwMode="auto">
          <a:xfrm>
            <a:off x="10219420" y="5157192"/>
            <a:ext cx="1382028" cy="964092"/>
          </a:xfrm>
          <a:prstGeom prst="rect">
            <a:avLst/>
          </a:prstGeom>
        </p:spPr>
        <p:txBody>
          <a:bodyPr wrap="square" lIns="72000" tIns="72000" rIns="72000" bIns="72000" rtlCol="0">
            <a:spAutoFit/>
          </a:bodyPr>
          <a:lstStyle/>
          <a:p>
            <a:pPr indent="-226800" defTabSz="226800" eaLnBrk="0" fontAlgn="base" hangingPunct="0">
              <a:lnSpc>
                <a:spcPct val="95000"/>
              </a:lnSpc>
              <a:spcBef>
                <a:spcPct val="0"/>
              </a:spcBef>
            </a:pPr>
            <a:r>
              <a:rPr lang="de-CH" sz="1400" kern="0">
                <a:solidFill>
                  <a:srgbClr val="000000"/>
                </a:solidFill>
                <a:latin typeface="Frutiger 45 Light" pitchFamily="34" charset="0"/>
              </a:rPr>
              <a:t>Finale Freigabe &amp; definitive Bestätigung Auftrag</a:t>
            </a:r>
          </a:p>
        </p:txBody>
      </p:sp>
    </p:spTree>
    <p:custDataLst>
      <p:tags r:id="rId1"/>
    </p:custDataLst>
    <p:extLst>
      <p:ext uri="{BB962C8B-B14F-4D97-AF65-F5344CB8AC3E}">
        <p14:creationId xmlns:p14="http://schemas.microsoft.com/office/powerpoint/2010/main" val="3759163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ihandform: Form 3">
            <a:extLst>
              <a:ext uri="{FF2B5EF4-FFF2-40B4-BE49-F238E27FC236}">
                <a16:creationId xmlns:a16="http://schemas.microsoft.com/office/drawing/2014/main" id="{D221249C-270A-1829-14DC-21834A031139}"/>
              </a:ext>
            </a:extLst>
          </p:cNvPr>
          <p:cNvSpPr/>
          <p:nvPr/>
        </p:nvSpPr>
        <p:spPr bwMode="auto">
          <a:xfrm>
            <a:off x="0" y="0"/>
            <a:ext cx="12193200" cy="1538343"/>
          </a:xfrm>
          <a:custGeom>
            <a:avLst/>
            <a:gdLst>
              <a:gd name="connsiteX0" fmla="*/ 0 w 12188414"/>
              <a:gd name="connsiteY0" fmla="*/ 1301675 h 1538343"/>
              <a:gd name="connsiteX1" fmla="*/ 0 w 12188414"/>
              <a:gd name="connsiteY1" fmla="*/ 0 h 1538343"/>
              <a:gd name="connsiteX2" fmla="*/ 12188414 w 12188414"/>
              <a:gd name="connsiteY2" fmla="*/ 0 h 1538343"/>
              <a:gd name="connsiteX3" fmla="*/ 12188414 w 12188414"/>
              <a:gd name="connsiteY3" fmla="*/ 1000461 h 1538343"/>
              <a:gd name="connsiteX4" fmla="*/ 2485016 w 12188414"/>
              <a:gd name="connsiteY4" fmla="*/ 1538343 h 1538343"/>
              <a:gd name="connsiteX5" fmla="*/ 0 w 12188414"/>
              <a:gd name="connsiteY5" fmla="*/ 1301675 h 153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414" h="1538343">
                <a:moveTo>
                  <a:pt x="0" y="1301675"/>
                </a:moveTo>
                <a:lnTo>
                  <a:pt x="0" y="0"/>
                </a:lnTo>
                <a:lnTo>
                  <a:pt x="12188414" y="0"/>
                </a:lnTo>
                <a:lnTo>
                  <a:pt x="12188414" y="1000461"/>
                </a:lnTo>
                <a:lnTo>
                  <a:pt x="2485016" y="1538343"/>
                </a:lnTo>
                <a:lnTo>
                  <a:pt x="0" y="1301675"/>
                </a:lnTo>
                <a:close/>
              </a:path>
            </a:pathLst>
          </a:custGeom>
          <a:gradFill>
            <a:gsLst>
              <a:gs pos="85000">
                <a:schemeClr val="bg2">
                  <a:lumMod val="75000"/>
                  <a:lumOff val="25000"/>
                </a:schemeClr>
              </a:gs>
              <a:gs pos="40000">
                <a:schemeClr val="bg2"/>
              </a:gs>
              <a:gs pos="16000">
                <a:srgbClr val="FFC000">
                  <a:lumMod val="97000"/>
                </a:srgbClr>
              </a:gs>
            </a:gsLst>
            <a:lin ang="2400000" scaled="0"/>
          </a:gradFill>
          <a:ln w="9525">
            <a:noFill/>
            <a:miter lim="800000"/>
            <a:headEnd/>
            <a:tailEnd/>
          </a:ln>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a:endParaRPr lang="de-CH" sz="1600" b="0"/>
          </a:p>
        </p:txBody>
      </p:sp>
      <p:sp>
        <p:nvSpPr>
          <p:cNvPr id="2" name="Inhaltsplatzhalter 1"/>
          <p:cNvSpPr>
            <a:spLocks noGrp="1"/>
          </p:cNvSpPr>
          <p:nvPr>
            <p:ph sz="quarter" idx="14"/>
            <p:custDataLst>
              <p:tags r:id="rId2"/>
            </p:custDataLst>
          </p:nvPr>
        </p:nvSpPr>
        <p:spPr>
          <a:xfrm>
            <a:off x="404986" y="1711478"/>
            <a:ext cx="5968912" cy="4848734"/>
          </a:xfrm>
        </p:spPr>
        <p:txBody>
          <a:bodyPr lIns="0" tIns="0" rIns="0" bIns="0" anchor="t"/>
          <a:lstStyle/>
          <a:p>
            <a:r>
              <a:rPr lang="de-CH" sz="1400" b="1"/>
              <a:t>Es muss keine Verfahrensabklärung durchgeführt werden, wenn die Beschaffung:</a:t>
            </a:r>
            <a:endParaRPr lang="en-US" sz="1400"/>
          </a:p>
          <a:p>
            <a:pPr marL="342900" indent="-342900">
              <a:buFont typeface="Arial" charset="0"/>
              <a:buChar char="•"/>
            </a:pPr>
            <a:r>
              <a:rPr lang="de-CH" sz="1400">
                <a:solidFill>
                  <a:schemeClr val="accent1"/>
                </a:solidFill>
              </a:rPr>
              <a:t>über einen Rahmenvertag beschafft werden kann, welcher vergaberechtlich korrekt abgeschlossen wurde (Pool-Agentur)</a:t>
            </a:r>
          </a:p>
          <a:p>
            <a:pPr marL="342900" indent="-342900">
              <a:buFont typeface="Arial" charset="0"/>
              <a:buChar char="•"/>
            </a:pPr>
            <a:r>
              <a:rPr lang="de-CH" sz="1400"/>
              <a:t>den Wert von über CHF 149 999 CHF nicht überschreitet*</a:t>
            </a:r>
          </a:p>
          <a:p>
            <a:pPr marL="342900" indent="-342900">
              <a:buFont typeface="Arial" charset="0"/>
              <a:buChar char="•"/>
            </a:pPr>
            <a:r>
              <a:rPr lang="de-CH" sz="1400"/>
              <a:t>LS2, LS3, LS4, LS5, LS6 betrifft (falls der reservierte Bereich nicht betroffen ist)</a:t>
            </a:r>
          </a:p>
          <a:p>
            <a:pPr marL="342900" indent="-342900">
              <a:buFont typeface="Arial" charset="0"/>
              <a:buChar char="•"/>
            </a:pPr>
            <a:r>
              <a:rPr lang="de-CH" sz="1400"/>
              <a:t>das Ergänzungsgeschäft von Post CH Netz AG betrifft</a:t>
            </a:r>
          </a:p>
          <a:p>
            <a:pPr marL="342900" indent="-342900">
              <a:buFont typeface="Arial" charset="0"/>
              <a:buChar char="•"/>
            </a:pPr>
            <a:r>
              <a:rPr lang="de-CH" sz="1400"/>
              <a:t>für den Funktionsbereich Entwicklung und Innovation getätigt werden soll</a:t>
            </a:r>
          </a:p>
          <a:p>
            <a:pPr marL="342900" indent="-342900">
              <a:buFont typeface="Arial" charset="0"/>
              <a:buChar char="•"/>
            </a:pPr>
            <a:r>
              <a:rPr lang="de-CH" sz="1400"/>
              <a:t>PostFinance betrifft</a:t>
            </a:r>
          </a:p>
          <a:p>
            <a:pPr marL="342900" indent="-342900">
              <a:buFont typeface="Arial" charset="0"/>
              <a:buChar char="•"/>
            </a:pPr>
            <a:r>
              <a:rPr lang="de-CH" sz="1400"/>
              <a:t>Bereiche und Konzerngesellschaften (inkl. Beteiligungen) betrifft und der reservierte Bereich oder der konzessionierten Personentransport von </a:t>
            </a:r>
            <a:r>
              <a:rPr lang="de-CH" sz="1400" err="1"/>
              <a:t>PostAuto</a:t>
            </a:r>
            <a:r>
              <a:rPr lang="de-CH" sz="1400"/>
              <a:t> nicht betroffen ist    </a:t>
            </a:r>
          </a:p>
          <a:p>
            <a:pPr marL="342900" indent="-342900">
              <a:buFont typeface="Arial" charset="0"/>
              <a:buChar char="•"/>
            </a:pPr>
            <a:endParaRPr lang="de-CH" sz="1400"/>
          </a:p>
          <a:p>
            <a:r>
              <a:rPr lang="de-CH" sz="1000"/>
              <a:t>* Gesamtsumme über 4 Jahre – ein Auftrag darf nicht in der Absicht aufgeteilt werden, die Anwendbarkeit des öffentlichen Vergaberechts zu umgehen (Stückelungsverbot).</a:t>
            </a:r>
            <a:endParaRPr lang="en-US" sz="1000"/>
          </a:p>
          <a:p>
            <a:endParaRPr lang="de-CH" sz="1100">
              <a:ea typeface="+mn-lt"/>
              <a:cs typeface="+mn-lt"/>
            </a:endParaRPr>
          </a:p>
          <a:p>
            <a:endParaRPr lang="de-CH" sz="1100"/>
          </a:p>
          <a:p>
            <a:endParaRPr lang="de-CH" sz="1600">
              <a:ea typeface="+mn-lt"/>
              <a:cs typeface="+mn-lt"/>
            </a:endParaRPr>
          </a:p>
        </p:txBody>
      </p:sp>
      <p:sp>
        <p:nvSpPr>
          <p:cNvPr id="11" name="Foliennummernplatzhalter 10"/>
          <p:cNvSpPr>
            <a:spLocks noGrp="1"/>
          </p:cNvSpPr>
          <p:nvPr>
            <p:ph type="sldNum" sz="quarter" idx="16"/>
            <p:custDataLst>
              <p:tags r:id="rId3"/>
            </p:custDataLst>
          </p:nvPr>
        </p:nvSpPr>
        <p:spPr/>
        <p:txBody>
          <a:bodyPr/>
          <a:lstStyle/>
          <a:p>
            <a:r>
              <a:rPr lang="de-CH"/>
              <a:t> Seite </a:t>
            </a:r>
            <a:fld id="{9D1CE59F-3E2C-43A1-9A3C-65F063D14E4A}" type="slidenum">
              <a:rPr lang="de-CH" smtClean="0"/>
              <a:pPr/>
              <a:t>9</a:t>
            </a:fld>
            <a:endParaRPr lang="de-CH"/>
          </a:p>
        </p:txBody>
      </p:sp>
      <p:sp>
        <p:nvSpPr>
          <p:cNvPr id="12" name="Fußzeilenplatzhalter 11"/>
          <p:cNvSpPr>
            <a:spLocks noGrp="1"/>
          </p:cNvSpPr>
          <p:nvPr>
            <p:ph type="ftr" sz="quarter" idx="17"/>
            <p:custDataLst>
              <p:tags r:id="rId4"/>
            </p:custDataLst>
          </p:nvPr>
        </p:nvSpPr>
        <p:spPr/>
        <p:txBody>
          <a:bodyPr/>
          <a:lstStyle/>
          <a:p>
            <a:r>
              <a:rPr lang="de-CH"/>
              <a:t>Post CH AG | 07.2022 | V1.00 | intern | Beschaffungen | Fabiène Bachmann LS34.1</a:t>
            </a:r>
          </a:p>
        </p:txBody>
      </p:sp>
      <p:sp>
        <p:nvSpPr>
          <p:cNvPr id="3" name="Titel 2"/>
          <p:cNvSpPr>
            <a:spLocks noGrp="1"/>
          </p:cNvSpPr>
          <p:nvPr>
            <p:ph type="title"/>
            <p:custDataLst>
              <p:tags r:id="rId5"/>
            </p:custDataLst>
          </p:nvPr>
        </p:nvSpPr>
        <p:spPr/>
        <p:txBody>
          <a:bodyPr/>
          <a:lstStyle/>
          <a:p>
            <a:r>
              <a:rPr lang="de-CH"/>
              <a:t>Verfahrensabklärung</a:t>
            </a:r>
            <a:br>
              <a:rPr lang="de-CH"/>
            </a:br>
            <a:r>
              <a:rPr lang="de-CH" b="0"/>
              <a:t>Prinzipiell relevant für Beschaffungsaufträge ab CHF 150 000</a:t>
            </a:r>
            <a:endParaRPr lang="de-CH"/>
          </a:p>
        </p:txBody>
      </p:sp>
      <p:sp>
        <p:nvSpPr>
          <p:cNvPr id="6" name="Inhaltsplatzhalter 1">
            <a:extLst>
              <a:ext uri="{FF2B5EF4-FFF2-40B4-BE49-F238E27FC236}">
                <a16:creationId xmlns:a16="http://schemas.microsoft.com/office/drawing/2014/main" id="{F07BC1FC-A747-5C72-9AE3-DC60753A1152}"/>
              </a:ext>
            </a:extLst>
          </p:cNvPr>
          <p:cNvSpPr txBox="1">
            <a:spLocks/>
          </p:cNvSpPr>
          <p:nvPr>
            <p:custDataLst>
              <p:tags r:id="rId6"/>
            </p:custDataLst>
          </p:nvPr>
        </p:nvSpPr>
        <p:spPr bwMode="auto">
          <a:xfrm>
            <a:off x="6952743" y="1709663"/>
            <a:ext cx="4608200" cy="641216"/>
          </a:xfrm>
          <a:prstGeom prst="rect">
            <a:avLst/>
          </a:prstGeom>
        </p:spPr>
        <p:txBody>
          <a:bodyPr lIns="0" tIns="0" rIns="0" bIns="0" anchor="t"/>
          <a:lstStyle>
            <a:lvl1pPr marL="0" indent="0" algn="l" defTabSz="270000" rtl="0" eaLnBrk="1" fontAlgn="base" hangingPunct="1">
              <a:lnSpc>
                <a:spcPct val="100000"/>
              </a:lnSpc>
              <a:spcBef>
                <a:spcPct val="0"/>
              </a:spcBef>
              <a:spcAft>
                <a:spcPts val="1000"/>
              </a:spcAft>
              <a:buFont typeface="Frutiger 45 Light" charset="0"/>
              <a:defRPr sz="2000" b="0">
                <a:solidFill>
                  <a:srgbClr val="000000"/>
                </a:solidFill>
                <a:latin typeface="+mn-lt"/>
                <a:ea typeface="+mn-ea"/>
                <a:cs typeface="+mn-cs"/>
              </a:defRPr>
            </a:lvl1pPr>
            <a:lvl2pPr marL="270000" indent="-270000" algn="l" defTabSz="270000" rtl="0" eaLnBrk="1" fontAlgn="base" hangingPunct="1">
              <a:lnSpc>
                <a:spcPct val="100000"/>
              </a:lnSpc>
              <a:spcBef>
                <a:spcPct val="0"/>
              </a:spcBef>
              <a:spcAft>
                <a:spcPts val="1000"/>
              </a:spcAft>
              <a:buFont typeface="Frutiger 45 Light" pitchFamily="34" charset="0"/>
              <a:buChar char="–"/>
              <a:defRPr sz="2000">
                <a:solidFill>
                  <a:srgbClr val="000000"/>
                </a:solidFill>
                <a:latin typeface="+mn-lt"/>
                <a:ea typeface="+mn-ea"/>
              </a:defRPr>
            </a:lvl2pPr>
            <a:lvl3pPr marL="540000" indent="-270000" algn="l" defTabSz="270000" rtl="0" eaLnBrk="1" fontAlgn="base" hangingPunct="1">
              <a:lnSpc>
                <a:spcPct val="100000"/>
              </a:lnSpc>
              <a:spcBef>
                <a:spcPct val="0"/>
              </a:spcBef>
              <a:spcAft>
                <a:spcPts val="1000"/>
              </a:spcAft>
              <a:buClrTx/>
              <a:buFont typeface="Frutiger 45 Light" pitchFamily="34" charset="0"/>
              <a:buChar char="–"/>
              <a:defRPr sz="2000">
                <a:solidFill>
                  <a:srgbClr val="000000"/>
                </a:solidFill>
                <a:latin typeface="+mn-lt"/>
                <a:ea typeface="+mn-ea"/>
              </a:defRPr>
            </a:lvl3pPr>
            <a:lvl4pPr marL="810000" indent="-270000" algn="l" defTabSz="270000" rtl="0" eaLnBrk="1" fontAlgn="base" hangingPunct="1">
              <a:lnSpc>
                <a:spcPct val="100000"/>
              </a:lnSpc>
              <a:spcBef>
                <a:spcPct val="0"/>
              </a:spcBef>
              <a:spcAft>
                <a:spcPts val="1000"/>
              </a:spcAft>
              <a:buClrTx/>
              <a:buFont typeface="Frutiger 45 Light" pitchFamily="34" charset="0"/>
              <a:buChar char="–"/>
              <a:defRPr sz="2000">
                <a:solidFill>
                  <a:srgbClr val="000000"/>
                </a:solidFill>
                <a:latin typeface="+mn-lt"/>
                <a:ea typeface="+mn-ea"/>
              </a:defRPr>
            </a:lvl4pPr>
            <a:lvl5pPr marL="1080000" indent="-270000" algn="l" defTabSz="270000" rtl="0" eaLnBrk="1" fontAlgn="base" hangingPunct="1">
              <a:lnSpc>
                <a:spcPct val="95000"/>
              </a:lnSpc>
              <a:spcBef>
                <a:spcPct val="0"/>
              </a:spcBef>
              <a:spcAft>
                <a:spcPts val="1000"/>
              </a:spcAft>
              <a:buFont typeface="Frutiger 45 Light" charset="0"/>
              <a:buChar char="–"/>
              <a:defRPr sz="2000">
                <a:solidFill>
                  <a:srgbClr val="000000"/>
                </a:solidFill>
                <a:latin typeface="+mn-lt"/>
                <a:ea typeface="+mn-ea"/>
              </a:defRPr>
            </a:lvl5pPr>
            <a:lvl6pPr marL="1531938"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6pPr>
            <a:lvl7pPr marL="270000" indent="-270000" algn="l" rtl="0" eaLnBrk="1" fontAlgn="base" hangingPunct="1">
              <a:lnSpc>
                <a:spcPct val="95000"/>
              </a:lnSpc>
              <a:spcBef>
                <a:spcPct val="0"/>
              </a:spcBef>
              <a:spcAft>
                <a:spcPts val="1000"/>
              </a:spcAft>
              <a:buFont typeface="Frutiger 45 Light" pitchFamily="34" charset="-128"/>
              <a:buChar char="–"/>
              <a:defRPr sz="2100">
                <a:solidFill>
                  <a:srgbClr val="000000"/>
                </a:solidFill>
                <a:latin typeface="+mn-lt"/>
              </a:defRPr>
            </a:lvl7pPr>
            <a:lvl8pPr marL="2446338"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8pPr>
            <a:lvl9pPr marL="2903538" indent="-257175" algn="l" rtl="0" eaLnBrk="1" fontAlgn="base" hangingPunct="1">
              <a:lnSpc>
                <a:spcPct val="95000"/>
              </a:lnSpc>
              <a:spcBef>
                <a:spcPct val="0"/>
              </a:spcBef>
              <a:spcAft>
                <a:spcPct val="40000"/>
              </a:spcAft>
              <a:buFont typeface="Frutiger 45 Light" pitchFamily="34" charset="-128"/>
              <a:buChar char="–"/>
              <a:defRPr sz="2100">
                <a:solidFill>
                  <a:srgbClr val="000000"/>
                </a:solidFill>
                <a:latin typeface="+mn-lt"/>
              </a:defRPr>
            </a:lvl9pPr>
          </a:lstStyle>
          <a:p>
            <a:r>
              <a:rPr lang="de-CH" sz="1400" b="1" kern="0"/>
              <a:t>Verfahrensabklärung: </a:t>
            </a:r>
            <a:br>
              <a:rPr lang="de-CH" sz="1400" b="1" kern="0"/>
            </a:br>
            <a:endParaRPr lang="de-CH" sz="1400" b="1" kern="0"/>
          </a:p>
          <a:p>
            <a:r>
              <a:rPr lang="de-CH" sz="1400" kern="0">
                <a:latin typeface="+mj-lt"/>
                <a:cs typeface="Segoe UI"/>
                <a:hlinkClick r:id="rId8"/>
              </a:rPr>
              <a:t>Bedarf über CHF 150'000 - Verfahrensabklärung (sharepoint.com)</a:t>
            </a:r>
            <a:endParaRPr lang="de-CH" sz="1400">
              <a:latin typeface="+mj-lt"/>
            </a:endParaRPr>
          </a:p>
          <a:p>
            <a:endParaRPr lang="de-CH" sz="1400" kern="0">
              <a:latin typeface="+mj-lt"/>
              <a:cs typeface="Segoe UI"/>
            </a:endParaRPr>
          </a:p>
          <a:p>
            <a:r>
              <a:rPr lang="de-CH" sz="1400" kern="0">
                <a:latin typeface="+mj-lt"/>
                <a:ea typeface="+mn-lt"/>
                <a:cs typeface="+mn-lt"/>
              </a:rPr>
              <a:t>Bisher wurde der Prozess über ein Excel Formular abgewickelt. Neu gibt es mit der Verfahrensabklärungsapp einen zentralen Einstieg über das Beschaffungsportal und keine Medienbrüche mehr.   </a:t>
            </a:r>
            <a:endParaRPr lang="de-CH" sz="1400">
              <a:latin typeface="+mj-lt"/>
            </a:endParaRPr>
          </a:p>
          <a:p>
            <a:r>
              <a:rPr lang="de-CH" sz="1400" kern="0">
                <a:latin typeface="+mj-lt"/>
                <a:ea typeface="+mn-lt"/>
                <a:cs typeface="+mn-lt"/>
              </a:rPr>
              <a:t>Die App löst daher das bisher angewendete Excel Formular per sofort ab und soll den Prozess an verschiedenen Stellen verbessern.   </a:t>
            </a:r>
            <a:endParaRPr lang="de-CH" sz="1400">
              <a:latin typeface="+mj-lt"/>
            </a:endParaRPr>
          </a:p>
          <a:p>
            <a:r>
              <a:rPr lang="de-CH" sz="1400" kern="0">
                <a:latin typeface="+mj-lt"/>
                <a:ea typeface="+mn-lt"/>
                <a:cs typeface="+mn-lt"/>
              </a:rPr>
              <a:t>Mehr Informationen und Anweisungen zur neuen App sind auf dem </a:t>
            </a:r>
            <a:r>
              <a:rPr lang="de-CH" sz="1400" kern="0">
                <a:latin typeface="+mj-lt"/>
                <a:ea typeface="+mn-lt"/>
                <a:cs typeface="+mn-lt"/>
                <a:hlinkClick r:id="rId9"/>
              </a:rPr>
              <a:t>Beschaffungsportal</a:t>
            </a:r>
            <a:r>
              <a:rPr lang="de-CH" sz="1400" kern="0">
                <a:latin typeface="+mj-lt"/>
                <a:ea typeface="+mn-lt"/>
                <a:cs typeface="+mn-lt"/>
              </a:rPr>
              <a:t> zu finden. </a:t>
            </a:r>
            <a:endParaRPr lang="de-CH" sz="1400">
              <a:latin typeface="+mj-lt"/>
            </a:endParaRPr>
          </a:p>
          <a:p>
            <a:endParaRPr lang="en-US" sz="1100" kern="0"/>
          </a:p>
        </p:txBody>
      </p:sp>
    </p:spTree>
    <p:custDataLst>
      <p:tags r:id="rId1"/>
    </p:custDataLst>
    <p:extLst>
      <p:ext uri="{BB962C8B-B14F-4D97-AF65-F5344CB8AC3E}">
        <p14:creationId xmlns:p14="http://schemas.microsoft.com/office/powerpoint/2010/main" val="38819990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FOOTER" val="3page"/>
</p:tagLst>
</file>

<file path=ppt/tags/tag11.xml><?xml version="1.0" encoding="utf-8"?>
<p:tagLst xmlns:a="http://schemas.openxmlformats.org/drawingml/2006/main" xmlns:r="http://schemas.openxmlformats.org/officeDocument/2006/relationships" xmlns:p="http://schemas.openxmlformats.org/presentationml/2006/main">
  <p:tag name="FOOTER" val="2sender"/>
</p:tagLst>
</file>

<file path=ppt/tags/tag12.xml><?xml version="1.0" encoding="utf-8"?>
<p:tagLst xmlns:a="http://schemas.openxmlformats.org/drawingml/2006/main" xmlns:r="http://schemas.openxmlformats.org/officeDocument/2006/relationships" xmlns:p="http://schemas.openxmlformats.org/presentationml/2006/main">
  <p:tag name="BOX" val="Inhalt1Titel"/>
</p:tagLst>
</file>

<file path=ppt/tags/tag13.xml><?xml version="1.0" encoding="utf-8"?>
<p:tagLst xmlns:a="http://schemas.openxmlformats.org/drawingml/2006/main" xmlns:r="http://schemas.openxmlformats.org/officeDocument/2006/relationships" xmlns:p="http://schemas.openxmlformats.org/presentationml/2006/main">
  <p:tag name="LAYOUTFOLIE" val="Inhalt1"/>
  <p:tag name="FOLIE" val="Inhalt1"/>
  <p:tag name="PRESLIGHT" val="1"/>
  <p:tag name="MARKE" val="PD00"/>
  <p:tag name="VERSION" val="v10_1"/>
</p:tagLst>
</file>

<file path=ppt/tags/tag14.xml><?xml version="1.0" encoding="utf-8"?>
<p:tagLst xmlns:a="http://schemas.openxmlformats.org/drawingml/2006/main" xmlns:r="http://schemas.openxmlformats.org/officeDocument/2006/relationships" xmlns:p="http://schemas.openxmlformats.org/presentationml/2006/main">
  <p:tag name="BOX" val="Inhalt1Inhalt"/>
</p:tagLst>
</file>

<file path=ppt/tags/tag15.xml><?xml version="1.0" encoding="utf-8"?>
<p:tagLst xmlns:a="http://schemas.openxmlformats.org/drawingml/2006/main" xmlns:r="http://schemas.openxmlformats.org/officeDocument/2006/relationships" xmlns:p="http://schemas.openxmlformats.org/presentationml/2006/main">
  <p:tag name="FOOTER" val="3page"/>
</p:tagLst>
</file>

<file path=ppt/tags/tag16.xml><?xml version="1.0" encoding="utf-8"?>
<p:tagLst xmlns:a="http://schemas.openxmlformats.org/drawingml/2006/main" xmlns:r="http://schemas.openxmlformats.org/officeDocument/2006/relationships" xmlns:p="http://schemas.openxmlformats.org/presentationml/2006/main">
  <p:tag name="FOOTER" val="2sender"/>
</p:tagLst>
</file>

<file path=ppt/tags/tag17.xml><?xml version="1.0" encoding="utf-8"?>
<p:tagLst xmlns:a="http://schemas.openxmlformats.org/drawingml/2006/main" xmlns:r="http://schemas.openxmlformats.org/officeDocument/2006/relationships" xmlns:p="http://schemas.openxmlformats.org/presentationml/2006/main">
  <p:tag name="BOX" val="Inhalt1Titel"/>
</p:tagLst>
</file>

<file path=ppt/tags/tag18.xml><?xml version="1.0" encoding="utf-8"?>
<p:tagLst xmlns:a="http://schemas.openxmlformats.org/drawingml/2006/main" xmlns:r="http://schemas.openxmlformats.org/officeDocument/2006/relationships" xmlns:p="http://schemas.openxmlformats.org/presentationml/2006/main">
  <p:tag name="BOX" val="Inhalt1Inhalt"/>
</p:tagLst>
</file>

<file path=ppt/tags/tag19.xml><?xml version="1.0" encoding="utf-8"?>
<p:tagLst xmlns:a="http://schemas.openxmlformats.org/drawingml/2006/main" xmlns:r="http://schemas.openxmlformats.org/officeDocument/2006/relationships" xmlns:p="http://schemas.openxmlformats.org/presentationml/2006/main">
  <p:tag name="LAYOUTFOLIE" val="Inhalt1"/>
  <p:tag name="FOLIE" val="Inhalt1"/>
  <p:tag name="PRESLIGHT" val="1"/>
  <p:tag name="MARKE" val="PD00"/>
  <p:tag name="VERSION" val="v10_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FOOTER" val="3page"/>
</p:tagLst>
</file>

<file path=ppt/tags/tag21.xml><?xml version="1.0" encoding="utf-8"?>
<p:tagLst xmlns:a="http://schemas.openxmlformats.org/drawingml/2006/main" xmlns:r="http://schemas.openxmlformats.org/officeDocument/2006/relationships" xmlns:p="http://schemas.openxmlformats.org/presentationml/2006/main">
  <p:tag name="FOOTER" val="2sender"/>
</p:tagLst>
</file>

<file path=ppt/tags/tag22.xml><?xml version="1.0" encoding="utf-8"?>
<p:tagLst xmlns:a="http://schemas.openxmlformats.org/drawingml/2006/main" xmlns:r="http://schemas.openxmlformats.org/officeDocument/2006/relationships" xmlns:p="http://schemas.openxmlformats.org/presentationml/2006/main">
  <p:tag name="BOX" val="Inhalt1Titel"/>
</p:tagLst>
</file>

<file path=ppt/tags/tag23.xml><?xml version="1.0" encoding="utf-8"?>
<p:tagLst xmlns:a="http://schemas.openxmlformats.org/drawingml/2006/main" xmlns:r="http://schemas.openxmlformats.org/officeDocument/2006/relationships" xmlns:p="http://schemas.openxmlformats.org/presentationml/2006/main">
  <p:tag name="BOX" val="Inhalt1Inhalt"/>
</p:tagLst>
</file>

<file path=ppt/tags/tag24.xml><?xml version="1.0" encoding="utf-8"?>
<p:tagLst xmlns:a="http://schemas.openxmlformats.org/drawingml/2006/main" xmlns:r="http://schemas.openxmlformats.org/officeDocument/2006/relationships" xmlns:p="http://schemas.openxmlformats.org/presentationml/2006/main">
  <p:tag name="FOLIE" val="Inhalt1"/>
  <p:tag name="MARKE" val="PD00"/>
  <p:tag name="VERSION" val="v10_1"/>
</p:tagLst>
</file>

<file path=ppt/tags/tag25.xml><?xml version="1.0" encoding="utf-8"?>
<p:tagLst xmlns:a="http://schemas.openxmlformats.org/drawingml/2006/main" xmlns:r="http://schemas.openxmlformats.org/officeDocument/2006/relationships" xmlns:p="http://schemas.openxmlformats.org/presentationml/2006/main">
  <p:tag name="BOX" val="Inhalt1Inhalt"/>
</p:tagLst>
</file>

<file path=ppt/tags/tag26.xml><?xml version="1.0" encoding="utf-8"?>
<p:tagLst xmlns:a="http://schemas.openxmlformats.org/drawingml/2006/main" xmlns:r="http://schemas.openxmlformats.org/officeDocument/2006/relationships" xmlns:p="http://schemas.openxmlformats.org/presentationml/2006/main">
  <p:tag name="FOOTER" val="3page"/>
</p:tagLst>
</file>

<file path=ppt/tags/tag27.xml><?xml version="1.0" encoding="utf-8"?>
<p:tagLst xmlns:a="http://schemas.openxmlformats.org/drawingml/2006/main" xmlns:r="http://schemas.openxmlformats.org/officeDocument/2006/relationships" xmlns:p="http://schemas.openxmlformats.org/presentationml/2006/main">
  <p:tag name="BOX" val="Inhalt1Titel"/>
</p:tagLst>
</file>

<file path=ppt/tags/tag28.xml><?xml version="1.0" encoding="utf-8"?>
<p:tagLst xmlns:a="http://schemas.openxmlformats.org/drawingml/2006/main" xmlns:r="http://schemas.openxmlformats.org/officeDocument/2006/relationships" xmlns:p="http://schemas.openxmlformats.org/presentationml/2006/main">
  <p:tag name="LAYOUTFOLIE" val="BildMitText"/>
  <p:tag name="PRESLIGHT" val="1"/>
  <p:tag name="FOLIE" val="BildMitText"/>
  <p:tag name="MARKE" val="PD00"/>
  <p:tag name="VERSION" val="v10_1"/>
</p:tagLst>
</file>

<file path=ppt/tags/tag29.xml><?xml version="1.0" encoding="utf-8"?>
<p:tagLst xmlns:a="http://schemas.openxmlformats.org/drawingml/2006/main" xmlns:r="http://schemas.openxmlformats.org/officeDocument/2006/relationships" xmlns:p="http://schemas.openxmlformats.org/presentationml/2006/main">
  <p:tag name="LAYOUTFOLIE" val="BildMitText"/>
  <p:tag name="PRESLIGHT" val="1"/>
  <p:tag name="FOLIE" val="BildMitText"/>
  <p:tag name="MARKE" val="PD00"/>
  <p:tag name="VERSION" val="v10_1"/>
</p:tagLst>
</file>

<file path=ppt/tags/tag3.xml><?xml version="1.0" encoding="utf-8"?>
<p:tagLst xmlns:a="http://schemas.openxmlformats.org/drawingml/2006/main" xmlns:r="http://schemas.openxmlformats.org/officeDocument/2006/relationships" xmlns:p="http://schemas.openxmlformats.org/presentationml/2006/main">
  <p:tag name="BOX" val="Inhalt1Inhalt"/>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LAYOUTFOLIE" val="BildMitText"/>
  <p:tag name="PRESLIGHT" val="1"/>
  <p:tag name="FOLIE" val="BildMitText"/>
  <p:tag name="MARKE" val="PD00"/>
  <p:tag name="VERSION" val="v10_1"/>
</p:tagLst>
</file>

<file path=ppt/tags/tag4.xml><?xml version="1.0" encoding="utf-8"?>
<p:tagLst xmlns:a="http://schemas.openxmlformats.org/drawingml/2006/main" xmlns:r="http://schemas.openxmlformats.org/officeDocument/2006/relationships" xmlns:p="http://schemas.openxmlformats.org/presentationml/2006/main">
  <p:tag name="FOOTER" val="3page"/>
</p:tagLst>
</file>

<file path=ppt/tags/tag5.xml><?xml version="1.0" encoding="utf-8"?>
<p:tagLst xmlns:a="http://schemas.openxmlformats.org/drawingml/2006/main" xmlns:r="http://schemas.openxmlformats.org/officeDocument/2006/relationships" xmlns:p="http://schemas.openxmlformats.org/presentationml/2006/main">
  <p:tag name="FOOTER" val="2sender"/>
</p:tagLst>
</file>

<file path=ppt/tags/tag6.xml><?xml version="1.0" encoding="utf-8"?>
<p:tagLst xmlns:a="http://schemas.openxmlformats.org/drawingml/2006/main" xmlns:r="http://schemas.openxmlformats.org/officeDocument/2006/relationships" xmlns:p="http://schemas.openxmlformats.org/presentationml/2006/main">
  <p:tag name="BOX" val="Inhalt1Titel"/>
</p:tagLst>
</file>

<file path=ppt/tags/tag7.xml><?xml version="1.0" encoding="utf-8"?>
<p:tagLst xmlns:a="http://schemas.openxmlformats.org/drawingml/2006/main" xmlns:r="http://schemas.openxmlformats.org/officeDocument/2006/relationships" xmlns:p="http://schemas.openxmlformats.org/presentationml/2006/main">
  <p:tag name="LAYOUTFOLIE" val="Inhalt1"/>
  <p:tag name="FOLIE" val="Inhalt1"/>
  <p:tag name="PRESLIGHT" val="1"/>
  <p:tag name="MARKE" val="PD00"/>
  <p:tag name="VERSION" val="v10_1"/>
</p:tagLst>
</file>

<file path=ppt/tags/tag8.xml><?xml version="1.0" encoding="utf-8"?>
<p:tagLst xmlns:a="http://schemas.openxmlformats.org/drawingml/2006/main" xmlns:r="http://schemas.openxmlformats.org/officeDocument/2006/relationships" xmlns:p="http://schemas.openxmlformats.org/presentationml/2006/main">
  <p:tag name="LAYOUTFOLIE" val="BildMitText"/>
  <p:tag name="PRESLIGHT" val="1"/>
  <p:tag name="FOLIE" val="BildMitText"/>
  <p:tag name="MARKE" val="PD00"/>
  <p:tag name="VERSION" val="v10_1"/>
</p:tagLst>
</file>

<file path=ppt/tags/tag9.xml><?xml version="1.0" encoding="utf-8"?>
<p:tagLst xmlns:a="http://schemas.openxmlformats.org/drawingml/2006/main" xmlns:r="http://schemas.openxmlformats.org/officeDocument/2006/relationships" xmlns:p="http://schemas.openxmlformats.org/presentationml/2006/main">
  <p:tag name="LAYOUTFOLIE" val="Inhalt1"/>
  <p:tag name="FOLIE" val="Inhalt1"/>
  <p:tag name="PRESLIGHT" val="1"/>
  <p:tag name="MARKE" val="PD00"/>
  <p:tag name="VERSION" val="v10_1"/>
</p:tagLst>
</file>

<file path=ppt/theme/theme1.xml><?xml version="1.0" encoding="utf-8"?>
<a:theme xmlns:a="http://schemas.openxmlformats.org/drawingml/2006/main" name="Die Post">
  <a:themeElements>
    <a:clrScheme name="Post Advertising (prov)">
      <a:dk1>
        <a:srgbClr val="000000"/>
      </a:dk1>
      <a:lt1>
        <a:srgbClr val="FFFFFF"/>
      </a:lt1>
      <a:dk2>
        <a:srgbClr val="E8E7E5"/>
      </a:dk2>
      <a:lt2>
        <a:srgbClr val="FFCC00"/>
      </a:lt2>
      <a:accent1>
        <a:srgbClr val="4A257D"/>
      </a:accent1>
      <a:accent2>
        <a:srgbClr val="7B67A8"/>
      </a:accent2>
      <a:accent3>
        <a:srgbClr val="1C6B65"/>
      </a:accent3>
      <a:accent4>
        <a:srgbClr val="14948E"/>
      </a:accent4>
      <a:accent5>
        <a:srgbClr val="003D6A"/>
      </a:accent5>
      <a:accent6>
        <a:srgbClr val="3392C2"/>
      </a:accent6>
      <a:hlink>
        <a:srgbClr val="000000"/>
      </a:hlink>
      <a:folHlink>
        <a:srgbClr val="000000"/>
      </a:folHlink>
    </a:clrScheme>
    <a:fontScheme name="Schweizer Pos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noFill/>
        </a:ln>
      </a:spPr>
      <a:bodyPr lIns="72000" tIns="72000" rIns="72000" bIns="72000" rtlCol="0" anchor="t"/>
      <a:lstStyle>
        <a:defPPr algn="l">
          <a:defRPr sz="1800" dirty="0">
            <a:solidFill>
              <a:schemeClr val="bg1"/>
            </a:solidFill>
          </a:defRPr>
        </a:defPPr>
      </a:lstStyle>
      <a:style>
        <a:lnRef idx="0">
          <a:scrgbClr r="0" g="0" b="0"/>
        </a:lnRef>
        <a:fillRef idx="0">
          <a:scrgbClr r="0" g="0" b="0"/>
        </a:fillRef>
        <a:effectRef idx="0">
          <a:scrgbClr r="0" g="0" b="0"/>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a:defPPr>
      </a:lstStyle>
    </a:txDef>
  </a:objectDefaults>
  <a:extraClrSchemeLst/>
  <a:custClrLst>
    <a:custClr name="Korallenrot dk.">
      <a:srgbClr val="A61B27"/>
    </a:custClr>
    <a:custClr name="Korallenrot hl.">
      <a:srgbClr val="E03C2C"/>
    </a:custClr>
    <a:custClr name="Olive dk.">
      <a:srgbClr val="71621D"/>
    </a:custClr>
    <a:custClr name="Olive hl.">
      <a:srgbClr val="AA9B00"/>
    </a:custClr>
    <a:custClr name="Purpur dk.">
      <a:srgbClr val="7F1F61"/>
    </a:custClr>
    <a:custClr name="Purpur hl.">
      <a:srgbClr val="C5299B"/>
    </a:custClr>
    <a:custClr name="Ampelgruen dk.">
      <a:srgbClr val="35682D"/>
    </a:custClr>
    <a:custClr name="Ampelgruen hl.">
      <a:srgbClr val="84C011"/>
    </a:custClr>
    <a:custClr name="Gelborange dk.">
      <a:srgbClr val="DD7907"/>
    </a:custClr>
    <a:custClr name="Gelborange hl.">
      <a:srgbClr val="F7BE4B"/>
    </a:custClr>
  </a:custClrLst>
  <a:extLst>
    <a:ext uri="{05A4C25C-085E-4340-85A3-A5531E510DB2}">
      <thm15:themeFamily xmlns:thm15="http://schemas.microsoft.com/office/thememl/2012/main" name="_DE-FR-IT-EN_PostAdvertising_PPT-Template_v03.02.potx" id="{EF71C52E-2AD9-415B-85A5-A6595AACC6B5}" vid="{5F5B4E46-B178-462A-9138-CEAA6778F1E0}"/>
    </a:ext>
  </a:extLst>
</a:theme>
</file>

<file path=ppt/theme/theme2.xml><?xml version="1.0" encoding="utf-8"?>
<a:theme xmlns:a="http://schemas.openxmlformats.org/drawingml/2006/main" name="Office Theme">
  <a:themeElements>
    <a:clrScheme name="Schweizer Post">
      <a:dk1>
        <a:srgbClr val="000000"/>
      </a:dk1>
      <a:lt1>
        <a:srgbClr val="FFFFFF"/>
      </a:lt1>
      <a:dk2>
        <a:srgbClr val="E8E7E5"/>
      </a:dk2>
      <a:lt2>
        <a:srgbClr val="FFCC00"/>
      </a:lt2>
      <a:accent1>
        <a:srgbClr val="DDAE00"/>
      </a:accent1>
      <a:accent2>
        <a:srgbClr val="FFCC00"/>
      </a:accent2>
      <a:accent3>
        <a:srgbClr val="FFE888"/>
      </a:accent3>
      <a:accent4>
        <a:srgbClr val="3F3F3F"/>
      </a:accent4>
      <a:accent5>
        <a:srgbClr val="AAA8A6"/>
      </a:accent5>
      <a:accent6>
        <a:srgbClr val="E8E7E5"/>
      </a:accent6>
      <a:hlink>
        <a:srgbClr val="000000"/>
      </a:hlink>
      <a:folHlink>
        <a:srgbClr val="000000"/>
      </a:folHlink>
    </a:clrScheme>
    <a:fontScheme name="Schweizer Pos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chweizer Post">
      <a:dk1>
        <a:srgbClr val="000000"/>
      </a:dk1>
      <a:lt1>
        <a:srgbClr val="FFFFFF"/>
      </a:lt1>
      <a:dk2>
        <a:srgbClr val="E8E7E5"/>
      </a:dk2>
      <a:lt2>
        <a:srgbClr val="FFCC00"/>
      </a:lt2>
      <a:accent1>
        <a:srgbClr val="DDAE00"/>
      </a:accent1>
      <a:accent2>
        <a:srgbClr val="FFCC00"/>
      </a:accent2>
      <a:accent3>
        <a:srgbClr val="FFE888"/>
      </a:accent3>
      <a:accent4>
        <a:srgbClr val="3F3F3F"/>
      </a:accent4>
      <a:accent5>
        <a:srgbClr val="AAA8A6"/>
      </a:accent5>
      <a:accent6>
        <a:srgbClr val="E8E7E5"/>
      </a:accent6>
      <a:hlink>
        <a:srgbClr val="000000"/>
      </a:hlink>
      <a:folHlink>
        <a:srgbClr val="000000"/>
      </a:folHlink>
    </a:clrScheme>
    <a:fontScheme name="Schweizer Post">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2fc1607-752a-4608-8740-4514bd093bac" xsi:nil="true"/>
    <lcf76f155ced4ddcb4097134ff3c332f xmlns="6d482726-4bac-4b90-a9c0-bb9042d1d85a">
      <Terms xmlns="http://schemas.microsoft.com/office/infopath/2007/PartnerControls"/>
    </lcf76f155ced4ddcb4097134ff3c332f>
    <_dlc_DocId xmlns="82fc1607-752a-4608-8740-4514bd093bac">SPO1702-1228650257-142428</_dlc_DocId>
    <_dlc_DocIdUrl xmlns="82fc1607-752a-4608-8740-4514bd093bac">
      <Url>https://postchag.sharepoint.com/sites/ls34produktconsulting/_layouts/15/DocIdRedir.aspx?ID=SPO1702-1228650257-142428</Url>
      <Description>SPO1702-1228650257-142428</Description>
    </_dlc_DocIdUrl>
    <Approved xmlns="6d482726-4bac-4b90-a9c0-bb9042d1d85a">false</Approved>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kument" ma:contentTypeID="0x010100B6675FA499AC8B46B9AEA7AD16D3F916" ma:contentTypeVersion="21" ma:contentTypeDescription="Ein neues Dokument erstellen." ma:contentTypeScope="" ma:versionID="0c398795bd9438fa8f5d52a4f80749b6">
  <xsd:schema xmlns:xsd="http://www.w3.org/2001/XMLSchema" xmlns:xs="http://www.w3.org/2001/XMLSchema" xmlns:p="http://schemas.microsoft.com/office/2006/metadata/properties" xmlns:ns2="82fc1607-752a-4608-8740-4514bd093bac" xmlns:ns3="6d482726-4bac-4b90-a9c0-bb9042d1d85a" targetNamespace="http://schemas.microsoft.com/office/2006/metadata/properties" ma:root="true" ma:fieldsID="0c1d82ffd263f9981ad659e6421d17ae" ns2:_="" ns3:_="">
    <xsd:import namespace="82fc1607-752a-4608-8740-4514bd093bac"/>
    <xsd:import namespace="6d482726-4bac-4b90-a9c0-bb9042d1d85a"/>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MediaServiceAutoKeyPoints" minOccurs="0"/>
                <xsd:element ref="ns3:MediaServiceKeyPoints" minOccurs="0"/>
                <xsd:element ref="ns3:MediaServiceLocation" minOccurs="0"/>
                <xsd:element ref="ns3:lcf76f155ced4ddcb4097134ff3c332f" minOccurs="0"/>
                <xsd:element ref="ns2:TaxCatchAll" minOccurs="0"/>
                <xsd:element ref="ns3:MediaServiceObjectDetectorVersions" minOccurs="0"/>
                <xsd:element ref="ns3:Approved" minOccurs="0"/>
                <xsd:element ref="ns3:MediaServiceSearchPropertie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fc1607-752a-4608-8740-4514bd093bac" elementFormDefault="qualified">
    <xsd:import namespace="http://schemas.microsoft.com/office/2006/documentManagement/types"/>
    <xsd:import namespace="http://schemas.microsoft.com/office/infopath/2007/PartnerControls"/>
    <xsd:element name="_dlc_DocId" ma:index="8" nillable="true" ma:displayName="Wert der Dokument-ID" ma:description="Der Wert der diesem Element zugewiesenen Dokument-ID." ma:internalName="_dlc_DocId" ma:readOnly="true">
      <xsd:simpleType>
        <xsd:restriction base="dms:Text"/>
      </xsd:simpleType>
    </xsd:element>
    <xsd:element name="_dlc_DocIdUrl" ma:index="9"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Beständige ID" ma:description="ID beim Hinzufügen beibehalten." ma:hidden="true" ma:internalName="_dlc_DocIdPersistId" ma:readOnly="true">
      <xsd:simpleType>
        <xsd:restriction base="dms:Boolean"/>
      </xsd:simpleType>
    </xsd:element>
    <xsd:element name="SharedWithUsers" ma:index="1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Freigegeben für - Details" ma:internalName="SharedWithDetails" ma:readOnly="true">
      <xsd:simpleType>
        <xsd:restriction base="dms:Note">
          <xsd:maxLength value="255"/>
        </xsd:restriction>
      </xsd:simpleType>
    </xsd:element>
    <xsd:element name="TaxCatchAll" ma:index="26" nillable="true" ma:displayName="Taxonomy Catch All Column" ma:hidden="true" ma:list="{6f2d34bb-4b1b-43ab-84b1-e8856df080f8}" ma:internalName="TaxCatchAll" ma:showField="CatchAllData" ma:web="82fc1607-752a-4608-8740-4514bd093bac">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d482726-4bac-4b90-a9c0-bb9042d1d85a" elementFormDefault="qualified">
    <xsd:import namespace="http://schemas.microsoft.com/office/2006/documentManagement/types"/>
    <xsd:import namespace="http://schemas.microsoft.com/office/infopath/2007/PartnerControls"/>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lcf76f155ced4ddcb4097134ff3c332f" ma:index="25" nillable="true" ma:taxonomy="true" ma:internalName="lcf76f155ced4ddcb4097134ff3c332f" ma:taxonomyFieldName="MediaServiceImageTags" ma:displayName="Bildmarkierungen" ma:readOnly="false" ma:fieldId="{5cf76f15-5ced-4ddc-b409-7134ff3c332f}" ma:taxonomyMulti="true" ma:sspId="444f4fa3-b52a-4625-8e29-87d37a0be7e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7" nillable="true" ma:displayName="MediaServiceObjectDetectorVersions" ma:description="" ma:hidden="true" ma:indexed="true" ma:internalName="MediaServiceObjectDetectorVersions" ma:readOnly="true">
      <xsd:simpleType>
        <xsd:restriction base="dms:Text"/>
      </xsd:simpleType>
    </xsd:element>
    <xsd:element name="Approved" ma:index="28" nillable="true" ma:displayName="Approved" ma:default="0" ma:format="Dropdown" ma:internalName="Approve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26B806-0237-4942-A1FD-5C97285908C2}">
  <ds:schemaRefs>
    <ds:schemaRef ds:uri="6d482726-4bac-4b90-a9c0-bb9042d1d85a"/>
    <ds:schemaRef ds:uri="82fc1607-752a-4608-8740-4514bd093b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B2929EF-6FEC-4A45-A245-53B5E2BE8136}">
  <ds:schemaRefs>
    <ds:schemaRef ds:uri="http://schemas.microsoft.com/sharepoint/events"/>
  </ds:schemaRefs>
</ds:datastoreItem>
</file>

<file path=customXml/itemProps3.xml><?xml version="1.0" encoding="utf-8"?>
<ds:datastoreItem xmlns:ds="http://schemas.openxmlformats.org/officeDocument/2006/customXml" ds:itemID="{ABFBFD84-B1AD-4F9A-A953-F9B3FFCB88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fc1607-752a-4608-8740-4514bd093bac"/>
    <ds:schemaRef ds:uri="6d482726-4bac-4b90-a9c0-bb9042d1d8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4B6B7BE2-63AD-4C37-AC44-F0E4FC348E24}">
  <ds:schemaRefs>
    <ds:schemaRef ds:uri="http://schemas.microsoft.com/sharepoint/v3/contenttype/forms"/>
  </ds:schemaRefs>
</ds:datastoreItem>
</file>

<file path=docMetadata/LabelInfo.xml><?xml version="1.0" encoding="utf-8"?>
<clbl:labelList xmlns:clbl="http://schemas.microsoft.com/office/2020/mipLabelMetadata">
  <clbl:label id="{f9a68f73-b527-45da-b1a3-2f598590be36}" enabled="1" method="Standard" siteId="{3ae7c479-0cf1-47f4-8f84-929f364eff67}" removed="0"/>
</clbl:labelList>
</file>

<file path=docProps/app.xml><?xml version="1.0" encoding="utf-8"?>
<Properties xmlns="http://schemas.openxmlformats.org/officeDocument/2006/extended-properties" xmlns:vt="http://schemas.openxmlformats.org/officeDocument/2006/docPropsVTypes">
  <Template>_DE-FR-IT-EN_PostAdvertising_PPT-Template_v03.02 (1)</Template>
  <Application>Microsoft Office PowerPoint</Application>
  <PresentationFormat>Widescreen</PresentationFormat>
  <Slides>29</Slides>
  <Notes>1</Notes>
  <HiddenSlides>2</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Die Post</vt:lpstr>
      <vt:lpstr>PowerPoint Presentation</vt:lpstr>
      <vt:lpstr>Agenda</vt:lpstr>
      <vt:lpstr>Beschaffungsprozess und Verfahrensabklärung </vt:lpstr>
      <vt:lpstr>Beschaffungsprozess Vorgehen bei Beschaffungen </vt:lpstr>
      <vt:lpstr>Poolrelevanz Kreativagenturen Rahmenvertragspartner-Pool </vt:lpstr>
      <vt:lpstr>Poolrelevanz Mediaagenturen Rahmenvertragspartner-Pool</vt:lpstr>
      <vt:lpstr>Vergabeprozess festlegen Prozess für Bestellungen</vt:lpstr>
      <vt:lpstr>Beschaffungsauftrag: Mini Tender Timing und Vorlaufzeit</vt:lpstr>
      <vt:lpstr>Verfahrensabklärung Prinzipiell relevant für Beschaffungsaufträge ab CHF 150 000</vt:lpstr>
      <vt:lpstr>Verfahrensabklärung und -arten </vt:lpstr>
      <vt:lpstr>Ziel und Zweck der Pools Mehrwert für die Bedarfsträger</vt:lpstr>
      <vt:lpstr>EXKURS: Vergabeprozess bei Druckereien &amp; Adressdienstleister Prozess für Bestellungen</vt:lpstr>
      <vt:lpstr>Ariba-Beschaffungstool</vt:lpstr>
      <vt:lpstr>Beschaffungsportal Relevante Informationen und Links</vt:lpstr>
      <vt:lpstr>Ariba für Bestellanfragen sämtlicher Lieferanten Anleitung: Bestellung erfassen</vt:lpstr>
      <vt:lpstr>Ariba für Bestellanfragen sämtlicher Lieferanten Anleitung: Bestellung abschliessen</vt:lpstr>
      <vt:lpstr>Ariba Leistungserfassungsblätter von Lieferanten Anleitung</vt:lpstr>
      <vt:lpstr>Richtige Warengruppe erfassen "Wie bestelle ich was"-App: Dienstleistungen von Agenturen</vt:lpstr>
      <vt:lpstr>Druckerzeugnisse als Waren erfassen Hilfestellung </vt:lpstr>
      <vt:lpstr>PowerPoint Presentation</vt:lpstr>
      <vt:lpstr>FIT-Nummer</vt:lpstr>
      <vt:lpstr>FIT-Nummer für Sponsorings und Konzerngesellschaften Start über SAP Launchpad</vt:lpstr>
      <vt:lpstr>FIT-Nummer für Sponsorings und Konzerngesellschaften Anleitung</vt:lpstr>
      <vt:lpstr>FIT-Nummer für Ausnahmefälle über CHF 1’000.- Richtlinien</vt:lpstr>
      <vt:lpstr>Rechnungen</vt:lpstr>
      <vt:lpstr>Rechnungen einreichen Per Post oder E-Mail </vt:lpstr>
      <vt:lpstr>Rechnungen Wissenswertes Buchung und Zahlungsfluss </vt:lpstr>
      <vt:lpstr>Rechnungen Wissenswertes Abgrenzungen (Beispiel: Deadline Jahresabschluss 2023) </vt:lpstr>
      <vt:lpstr>PowerPoint Presentation</vt:lpstr>
    </vt:vector>
  </TitlesOfParts>
  <Company>POST CH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Bitte beachten / Important / Attenzione / Please note Wichtigste Änderungen</dc:title>
  <dc:creator>Bachmann Fabiene, LS34.1</dc:creator>
  <dc:description>erstellt durch LS34.2</dc:description>
  <cp:revision>10</cp:revision>
  <dcterms:created xsi:type="dcterms:W3CDTF">2023-09-18T14:28:05Z</dcterms:created>
  <dcterms:modified xsi:type="dcterms:W3CDTF">2025-12-13T17:25:45Z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0x010100B6675FA499AC8B46B9AEA7AD16D3F916</vt:lpwstr>
  </property>
  <property fmtid="{D5CDD505-2E9C-101B-9397-08002B2CF9AE}" pid="3" name="MediaServiceImageTags">
    <vt:lpwstr/>
  </property>
  <property fmtid="{D5CDD505-2E9C-101B-9397-08002B2CF9AE}" pid="4" name="PostformsTemplateVersionId">
    <vt:lpwstr>fa707f54-2eb6-423b-b7ab-afea00a6c960</vt:lpwstr>
  </property>
  <property fmtid="{D5CDD505-2E9C-101B-9397-08002B2CF9AE}" pid="5" name="PostformsTemplateVersionFilename">
    <vt:lpwstr>1_630_03 lang.potx</vt:lpwstr>
  </property>
  <property fmtid="{D5CDD505-2E9C-101B-9397-08002B2CF9AE}" pid="6" name="PostformsTemplateLanguage">
    <vt:lpwstr>de</vt:lpwstr>
  </property>
  <property fmtid="{D5CDD505-2E9C-101B-9397-08002B2CF9AE}" pid="7" name="MSIP_Label_f9a68f73-b527-45da-b1a3-2f598590be36_Enabled">
    <vt:lpwstr>true</vt:lpwstr>
  </property>
  <property fmtid="{D5CDD505-2E9C-101B-9397-08002B2CF9AE}" pid="8" name="MSIP_Label_f9a68f73-b527-45da-b1a3-2f598590be36_SetDate">
    <vt:lpwstr>2023-05-22T08:30:14Z</vt:lpwstr>
  </property>
  <property fmtid="{D5CDD505-2E9C-101B-9397-08002B2CF9AE}" pid="9" name="MSIP_Label_f9a68f73-b527-45da-b1a3-2f598590be36_Method">
    <vt:lpwstr>Standard</vt:lpwstr>
  </property>
  <property fmtid="{D5CDD505-2E9C-101B-9397-08002B2CF9AE}" pid="10" name="MSIP_Label_f9a68f73-b527-45da-b1a3-2f598590be36_Name">
    <vt:lpwstr>internal</vt:lpwstr>
  </property>
  <property fmtid="{D5CDD505-2E9C-101B-9397-08002B2CF9AE}" pid="11" name="MSIP_Label_f9a68f73-b527-45da-b1a3-2f598590be36_SiteId">
    <vt:lpwstr>3ae7c479-0cf1-47f4-8f84-929f364eff67</vt:lpwstr>
  </property>
  <property fmtid="{D5CDD505-2E9C-101B-9397-08002B2CF9AE}" pid="12" name="MSIP_Label_f9a68f73-b527-45da-b1a3-2f598590be36_ActionId">
    <vt:lpwstr>91ca4eb8-9fe2-4cb8-9b48-b8874c7f21d5</vt:lpwstr>
  </property>
  <property fmtid="{D5CDD505-2E9C-101B-9397-08002B2CF9AE}" pid="13" name="MSIP_Label_f9a68f73-b527-45da-b1a3-2f598590be36_ContentBits">
    <vt:lpwstr>0</vt:lpwstr>
  </property>
  <property fmtid="{D5CDD505-2E9C-101B-9397-08002B2CF9AE}" pid="14" name="_dlc_DocIdItemGuid">
    <vt:lpwstr>fc03becd-91b4-4f7a-b4b2-9536b2d5ce7a</vt:lpwstr>
  </property>
  <property fmtid="{D5CDD505-2E9C-101B-9397-08002B2CF9AE}" pid="15" name="TaxKeyword">
    <vt:lpwstr/>
  </property>
  <property fmtid="{D5CDD505-2E9C-101B-9397-08002B2CF9AE}" pid="16" name="PcDocTargetAudience">
    <vt:lpwstr/>
  </property>
  <property fmtid="{D5CDD505-2E9C-101B-9397-08002B2CF9AE}" pid="17" name="PcDocContentForm">
    <vt:lpwstr/>
  </property>
  <property fmtid="{D5CDD505-2E9C-101B-9397-08002B2CF9AE}" pid="18" name="PcDocLifecycle">
    <vt:lpwstr/>
  </property>
  <property fmtid="{D5CDD505-2E9C-101B-9397-08002B2CF9AE}" pid="19" name="PcDocContentType">
    <vt:lpwstr/>
  </property>
  <property fmtid="{D5CDD505-2E9C-101B-9397-08002B2CF9AE}" pid="20" name="PcDocClassification">
    <vt:lpwstr/>
  </property>
</Properties>
</file>